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61" r:id="rId2"/>
    <p:sldId id="263" r:id="rId3"/>
    <p:sldId id="275" r:id="rId4"/>
    <p:sldId id="276" r:id="rId5"/>
    <p:sldId id="265" r:id="rId6"/>
    <p:sldId id="288" r:id="rId7"/>
    <p:sldId id="274" r:id="rId8"/>
    <p:sldId id="280" r:id="rId9"/>
    <p:sldId id="281" r:id="rId10"/>
    <p:sldId id="283" r:id="rId11"/>
    <p:sldId id="284" r:id="rId12"/>
    <p:sldId id="287" r:id="rId13"/>
    <p:sldId id="277" r:id="rId14"/>
    <p:sldId id="272" r:id="rId15"/>
    <p:sldId id="296" r:id="rId16"/>
    <p:sldId id="298" r:id="rId17"/>
    <p:sldId id="299" r:id="rId18"/>
    <p:sldId id="300" r:id="rId19"/>
    <p:sldId id="301" r:id="rId20"/>
    <p:sldId id="290" r:id="rId21"/>
    <p:sldId id="286" r:id="rId22"/>
    <p:sldId id="285" r:id="rId23"/>
    <p:sldId id="289" r:id="rId24"/>
    <p:sldId id="291" r:id="rId25"/>
    <p:sldId id="292" r:id="rId26"/>
    <p:sldId id="260"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D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916" autoAdjust="0"/>
    <p:restoredTop sz="86418" autoAdjust="0"/>
  </p:normalViewPr>
  <p:slideViewPr>
    <p:cSldViewPr snapToGrid="0" snapToObjects="1">
      <p:cViewPr varScale="1">
        <p:scale>
          <a:sx n="70" d="100"/>
          <a:sy n="70" d="100"/>
        </p:scale>
        <p:origin x="77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3852D7-D5AE-0D48-8B96-422A2D7E66FE}" type="datetimeFigureOut">
              <a:rPr lang="en-US" smtClean="0"/>
              <a:t>2/19/2018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9F6AB0-FF88-F64D-A990-87128B682FA0}" type="slidenum">
              <a:rPr lang="en-US" smtClean="0"/>
              <a:t>‹#›</a:t>
            </a:fld>
            <a:endParaRPr lang="en-US"/>
          </a:p>
        </p:txBody>
      </p:sp>
    </p:spTree>
    <p:extLst>
      <p:ext uri="{BB962C8B-B14F-4D97-AF65-F5344CB8AC3E}">
        <p14:creationId xmlns:p14="http://schemas.microsoft.com/office/powerpoint/2010/main" val="1352897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9F6AB0-FF88-F64D-A990-87128B682FA0}" type="slidenum">
              <a:rPr lang="en-US" smtClean="0"/>
              <a:t>1</a:t>
            </a:fld>
            <a:endParaRPr lang="en-US"/>
          </a:p>
        </p:txBody>
      </p:sp>
    </p:spTree>
    <p:extLst>
      <p:ext uri="{BB962C8B-B14F-4D97-AF65-F5344CB8AC3E}">
        <p14:creationId xmlns:p14="http://schemas.microsoft.com/office/powerpoint/2010/main" val="795878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classes you</a:t>
            </a:r>
            <a:r>
              <a:rPr lang="en-US" baseline="0" dirty="0" smtClean="0"/>
              <a:t> dreamed up at start of meeting is one way to make Quest classes appear– and a key one. But the Working Groups pointed out last year that there are many outstanding classes currently on the books that could be tweaked—as these 3 examples were– to serve the purposes of Quest. That insight has led us to the structure of what we’re calling Trial Quest: a pilot that will run in Spring ‘19. Advancing us towards that Pilot will be the chief work of the Year 1 </a:t>
            </a:r>
            <a:r>
              <a:rPr lang="en-US" baseline="0" dirty="0" err="1" smtClean="0"/>
              <a:t>subcom</a:t>
            </a:r>
            <a:r>
              <a:rPr lang="en-US" baseline="0" dirty="0" smtClean="0"/>
              <a:t> this term. </a:t>
            </a:r>
            <a:endParaRPr lang="en-US" dirty="0"/>
          </a:p>
        </p:txBody>
      </p:sp>
      <p:sp>
        <p:nvSpPr>
          <p:cNvPr id="4" name="Slide Number Placeholder 3"/>
          <p:cNvSpPr>
            <a:spLocks noGrp="1"/>
          </p:cNvSpPr>
          <p:nvPr>
            <p:ph type="sldNum" sz="quarter" idx="10"/>
          </p:nvPr>
        </p:nvSpPr>
        <p:spPr/>
        <p:txBody>
          <a:bodyPr/>
          <a:lstStyle/>
          <a:p>
            <a:fld id="{6E9F6AB0-FF88-F64D-A990-87128B682FA0}" type="slidenum">
              <a:rPr lang="en-US" smtClean="0"/>
              <a:t>19</a:t>
            </a:fld>
            <a:endParaRPr lang="en-US"/>
          </a:p>
        </p:txBody>
      </p:sp>
    </p:spTree>
    <p:extLst>
      <p:ext uri="{BB962C8B-B14F-4D97-AF65-F5344CB8AC3E}">
        <p14:creationId xmlns:p14="http://schemas.microsoft.com/office/powerpoint/2010/main" val="2512539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ambitious pace. Building on momentum generated by Working Groups, AL and I think we can make it happen. But we—and some of you, but not all, and not all the faculty– have been down in weeds of this project for awhile. So want to shift gears now to try and gauge where you all are at w/an “interactive exercise.”  See handouts for Years 1 and 2 descriptions and objectives and SLOs. </a:t>
            </a:r>
            <a:endParaRPr lang="en-US" dirty="0"/>
          </a:p>
        </p:txBody>
      </p:sp>
      <p:sp>
        <p:nvSpPr>
          <p:cNvPr id="4" name="Slide Number Placeholder 3"/>
          <p:cNvSpPr>
            <a:spLocks noGrp="1"/>
          </p:cNvSpPr>
          <p:nvPr>
            <p:ph type="sldNum" sz="quarter" idx="10"/>
          </p:nvPr>
        </p:nvSpPr>
        <p:spPr/>
        <p:txBody>
          <a:bodyPr/>
          <a:lstStyle/>
          <a:p>
            <a:fld id="{6E9F6AB0-FF88-F64D-A990-87128B682FA0}" type="slidenum">
              <a:rPr lang="en-US" smtClean="0"/>
              <a:t>21</a:t>
            </a:fld>
            <a:endParaRPr lang="en-US"/>
          </a:p>
        </p:txBody>
      </p:sp>
    </p:spTree>
    <p:extLst>
      <p:ext uri="{BB962C8B-B14F-4D97-AF65-F5344CB8AC3E}">
        <p14:creationId xmlns:p14="http://schemas.microsoft.com/office/powerpoint/2010/main" val="1686154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handout on Years 1 and 2</a:t>
            </a:r>
            <a:r>
              <a:rPr lang="en-US" baseline="0" dirty="0" smtClean="0"/>
              <a:t> for greater detail. I want to be clear about what you’re looking at. </a:t>
            </a:r>
            <a:r>
              <a:rPr lang="en-US" baseline="0" dirty="0" err="1" smtClean="0"/>
              <a:t>Wkg</a:t>
            </a:r>
            <a:r>
              <a:rPr lang="en-US" baseline="0" dirty="0" smtClean="0"/>
              <a:t> Group base, distilled and remixed by me w/input from </a:t>
            </a:r>
            <a:r>
              <a:rPr lang="en-US" baseline="0" dirty="0" err="1" smtClean="0"/>
              <a:t>Tigert</a:t>
            </a:r>
            <a:r>
              <a:rPr lang="en-US" baseline="0" dirty="0" smtClean="0"/>
              <a:t>, from Deans, from other stakeholders around campus. It’s a good faith effort to turn a bunch of people’s ideas about what should happen into a blueprint for how to MAKE it happen. But it didn’t come straight out of a faculty committee– I want to be clear about that.</a:t>
            </a:r>
            <a:endParaRPr lang="en-US" dirty="0"/>
          </a:p>
        </p:txBody>
      </p:sp>
      <p:sp>
        <p:nvSpPr>
          <p:cNvPr id="4" name="Slide Number Placeholder 3"/>
          <p:cNvSpPr>
            <a:spLocks noGrp="1"/>
          </p:cNvSpPr>
          <p:nvPr>
            <p:ph type="sldNum" sz="quarter" idx="10"/>
          </p:nvPr>
        </p:nvSpPr>
        <p:spPr/>
        <p:txBody>
          <a:bodyPr/>
          <a:lstStyle/>
          <a:p>
            <a:fld id="{6E9F6AB0-FF88-F64D-A990-87128B682FA0}" type="slidenum">
              <a:rPr lang="en-US" smtClean="0"/>
              <a:t>22</a:t>
            </a:fld>
            <a:endParaRPr lang="en-US"/>
          </a:p>
        </p:txBody>
      </p:sp>
    </p:spTree>
    <p:extLst>
      <p:ext uri="{BB962C8B-B14F-4D97-AF65-F5344CB8AC3E}">
        <p14:creationId xmlns:p14="http://schemas.microsoft.com/office/powerpoint/2010/main" val="1879698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Year 2– you see again language from the Working Group report, comingled</a:t>
            </a:r>
            <a:r>
              <a:rPr lang="en-US" baseline="0" dirty="0" smtClean="0"/>
              <a:t> with other stuff on which the Working group was silent but that other stakeholders have identified as important.  I’m presenting this to you today, heavily caveated, b/c we need to get a read on where this committee is at in terms of its thinking about the whole project in order to figure out how to most effectively move on. So instead of a Town Hall style meeting, where everyone shares feelings and opens up questions, I’m presenting these to you today as hypothetical working documents.</a:t>
            </a:r>
            <a:endParaRPr lang="en-US" dirty="0"/>
          </a:p>
        </p:txBody>
      </p:sp>
      <p:sp>
        <p:nvSpPr>
          <p:cNvPr id="4" name="Slide Number Placeholder 3"/>
          <p:cNvSpPr>
            <a:spLocks noGrp="1"/>
          </p:cNvSpPr>
          <p:nvPr>
            <p:ph type="sldNum" sz="quarter" idx="10"/>
          </p:nvPr>
        </p:nvSpPr>
        <p:spPr/>
        <p:txBody>
          <a:bodyPr/>
          <a:lstStyle/>
          <a:p>
            <a:fld id="{6E9F6AB0-FF88-F64D-A990-87128B682FA0}" type="slidenum">
              <a:rPr lang="en-US" smtClean="0"/>
              <a:t>23</a:t>
            </a:fld>
            <a:endParaRPr lang="en-US"/>
          </a:p>
        </p:txBody>
      </p:sp>
    </p:spTree>
    <p:extLst>
      <p:ext uri="{BB962C8B-B14F-4D97-AF65-F5344CB8AC3E}">
        <p14:creationId xmlns:p14="http://schemas.microsoft.com/office/powerpoint/2010/main" val="3797525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here, and on</a:t>
            </a:r>
            <a:r>
              <a:rPr lang="en-US" dirty="0" smtClean="0"/>
              <a:t> handouts, are Working overviews of Years 1 and 2 (MY overviews,</a:t>
            </a:r>
            <a:r>
              <a:rPr lang="en-US" baseline="0" dirty="0" smtClean="0"/>
              <a:t> admittedly, but drawn primarily from the Working Group reports).  And here’s the exercise: If we wanted…today.. What would you say? Are these general descriptions, objectives, and SLOs for Years 1 and 2 workable for a TRIAL as is? Are they pretty close, and workable with a few tweaks? Or– and this is not a rhetorical question– do you feel that either the PROCESS or the SUBSTANCE of where we are at right now is too dicey for us to move forward with these? Do we need to backtrack, deliberate more before we put together the call for proposals for Trial classes? Right now a million other questions about Quest as a whole; please bracket for now (put on paper for discussion next week) and just focus on this question: Is the picture of Year 1 and of Year 2 that you have on your handout solid enough that you are ready to think about launching a Trial, or are there still too many unknowns. Sub-com leaders will lead you in discussion and give us your replies in </a:t>
            </a:r>
            <a:r>
              <a:rPr lang="en-US" baseline="0" smtClean="0"/>
              <a:t>15 minutes.</a:t>
            </a:r>
            <a:endParaRPr lang="en-US" dirty="0"/>
          </a:p>
        </p:txBody>
      </p:sp>
      <p:sp>
        <p:nvSpPr>
          <p:cNvPr id="4" name="Slide Number Placeholder 3"/>
          <p:cNvSpPr>
            <a:spLocks noGrp="1"/>
          </p:cNvSpPr>
          <p:nvPr>
            <p:ph type="sldNum" sz="quarter" idx="10"/>
          </p:nvPr>
        </p:nvSpPr>
        <p:spPr/>
        <p:txBody>
          <a:bodyPr/>
          <a:lstStyle/>
          <a:p>
            <a:fld id="{6E9F6AB0-FF88-F64D-A990-87128B682FA0}" type="slidenum">
              <a:rPr lang="en-US" smtClean="0"/>
              <a:t>24</a:t>
            </a:fld>
            <a:endParaRPr lang="en-US"/>
          </a:p>
        </p:txBody>
      </p:sp>
    </p:spTree>
    <p:extLst>
      <p:ext uri="{BB962C8B-B14F-4D97-AF65-F5344CB8AC3E}">
        <p14:creationId xmlns:p14="http://schemas.microsoft.com/office/powerpoint/2010/main" val="3713407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9F6AB0-FF88-F64D-A990-87128B682FA0}" type="slidenum">
              <a:rPr lang="en-US" smtClean="0"/>
              <a:t>2</a:t>
            </a:fld>
            <a:endParaRPr lang="en-US"/>
          </a:p>
        </p:txBody>
      </p:sp>
    </p:spTree>
    <p:extLst>
      <p:ext uri="{BB962C8B-B14F-4D97-AF65-F5344CB8AC3E}">
        <p14:creationId xmlns:p14="http://schemas.microsoft.com/office/powerpoint/2010/main" val="3855667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9F6AB0-FF88-F64D-A990-87128B682FA0}" type="slidenum">
              <a:rPr lang="en-US" smtClean="0"/>
              <a:t>3</a:t>
            </a:fld>
            <a:endParaRPr lang="en-US"/>
          </a:p>
        </p:txBody>
      </p:sp>
    </p:spTree>
    <p:extLst>
      <p:ext uri="{BB962C8B-B14F-4D97-AF65-F5344CB8AC3E}">
        <p14:creationId xmlns:p14="http://schemas.microsoft.com/office/powerpoint/2010/main" val="2087031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9F6AB0-FF88-F64D-A990-87128B682FA0}" type="slidenum">
              <a:rPr lang="en-US" smtClean="0"/>
              <a:t>5</a:t>
            </a:fld>
            <a:endParaRPr lang="en-US"/>
          </a:p>
        </p:txBody>
      </p:sp>
    </p:spTree>
    <p:extLst>
      <p:ext uri="{BB962C8B-B14F-4D97-AF65-F5344CB8AC3E}">
        <p14:creationId xmlns:p14="http://schemas.microsoft.com/office/powerpoint/2010/main" val="64487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9F6AB0-FF88-F64D-A990-87128B682FA0}" type="slidenum">
              <a:rPr lang="en-US" smtClean="0"/>
              <a:t>6</a:t>
            </a:fld>
            <a:endParaRPr lang="en-US"/>
          </a:p>
        </p:txBody>
      </p:sp>
    </p:spTree>
    <p:extLst>
      <p:ext uri="{BB962C8B-B14F-4D97-AF65-F5344CB8AC3E}">
        <p14:creationId xmlns:p14="http://schemas.microsoft.com/office/powerpoint/2010/main" val="773098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this look like in practice? Will talk about the nuts and bolts of how to create a Quest course, but here are some examples</a:t>
            </a:r>
            <a:endParaRPr lang="en-US" dirty="0"/>
          </a:p>
        </p:txBody>
      </p:sp>
      <p:sp>
        <p:nvSpPr>
          <p:cNvPr id="4" name="Slide Number Placeholder 3"/>
          <p:cNvSpPr>
            <a:spLocks noGrp="1"/>
          </p:cNvSpPr>
          <p:nvPr>
            <p:ph type="sldNum" sz="quarter" idx="10"/>
          </p:nvPr>
        </p:nvSpPr>
        <p:spPr/>
        <p:txBody>
          <a:bodyPr/>
          <a:lstStyle/>
          <a:p>
            <a:fld id="{6E9F6AB0-FF88-F64D-A990-87128B682FA0}" type="slidenum">
              <a:rPr lang="en-US" smtClean="0"/>
              <a:t>15</a:t>
            </a:fld>
            <a:endParaRPr lang="en-US"/>
          </a:p>
        </p:txBody>
      </p:sp>
    </p:spTree>
    <p:extLst>
      <p:ext uri="{BB962C8B-B14F-4D97-AF65-F5344CB8AC3E}">
        <p14:creationId xmlns:p14="http://schemas.microsoft.com/office/powerpoint/2010/main" val="244441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a:t>
            </a:r>
            <a:r>
              <a:rPr lang="en-US" baseline="0" dirty="0" smtClean="0"/>
              <a:t> see very clearly the </a:t>
            </a:r>
            <a:r>
              <a:rPr lang="en-US" baseline="0" dirty="0" err="1" smtClean="0"/>
              <a:t>multidisciplinarity</a:t>
            </a:r>
            <a:r>
              <a:rPr lang="en-US" baseline="0" dirty="0" smtClean="0"/>
              <a:t> and the engagement with “essential questions.”  </a:t>
            </a:r>
            <a:r>
              <a:rPr lang="en-US" dirty="0" smtClean="0"/>
              <a:t>One thing</a:t>
            </a:r>
            <a:r>
              <a:rPr lang="en-US" baseline="0" dirty="0" smtClean="0"/>
              <a:t> key is the orientation of the course away from advancing the discipline or major, and towards advancing the students’ own thinking about the world.</a:t>
            </a:r>
            <a:endParaRPr lang="en-US" dirty="0"/>
          </a:p>
        </p:txBody>
      </p:sp>
      <p:sp>
        <p:nvSpPr>
          <p:cNvPr id="4" name="Slide Number Placeholder 3"/>
          <p:cNvSpPr>
            <a:spLocks noGrp="1"/>
          </p:cNvSpPr>
          <p:nvPr>
            <p:ph type="sldNum" sz="quarter" idx="10"/>
          </p:nvPr>
        </p:nvSpPr>
        <p:spPr/>
        <p:txBody>
          <a:bodyPr/>
          <a:lstStyle/>
          <a:p>
            <a:fld id="{6E9F6AB0-FF88-F64D-A990-87128B682FA0}" type="slidenum">
              <a:rPr lang="en-US" smtClean="0"/>
              <a:t>16</a:t>
            </a:fld>
            <a:endParaRPr lang="en-US"/>
          </a:p>
        </p:txBody>
      </p:sp>
    </p:spTree>
    <p:extLst>
      <p:ext uri="{BB962C8B-B14F-4D97-AF65-F5344CB8AC3E}">
        <p14:creationId xmlns:p14="http://schemas.microsoft.com/office/powerpoint/2010/main" val="3413975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natural</a:t>
            </a:r>
            <a:r>
              <a:rPr lang="en-US" baseline="0" dirty="0" smtClean="0"/>
              <a:t> science class, the student is centered in the field-based knowledge. Time is taken away from coverage, it’s true, but the material is not “dumbed down.” Instead, a set of issues that professionals already know how to engage—and that the traditional course would be training majors to engage– are presented in a way that the average non-specialist student can engage them.</a:t>
            </a:r>
            <a:endParaRPr lang="en-US" dirty="0"/>
          </a:p>
        </p:txBody>
      </p:sp>
      <p:sp>
        <p:nvSpPr>
          <p:cNvPr id="4" name="Slide Number Placeholder 3"/>
          <p:cNvSpPr>
            <a:spLocks noGrp="1"/>
          </p:cNvSpPr>
          <p:nvPr>
            <p:ph type="sldNum" sz="quarter" idx="10"/>
          </p:nvPr>
        </p:nvSpPr>
        <p:spPr/>
        <p:txBody>
          <a:bodyPr/>
          <a:lstStyle/>
          <a:p>
            <a:fld id="{6E9F6AB0-FF88-F64D-A990-87128B682FA0}" type="slidenum">
              <a:rPr lang="en-US" smtClean="0"/>
              <a:t>17</a:t>
            </a:fld>
            <a:endParaRPr lang="en-US"/>
          </a:p>
        </p:txBody>
      </p:sp>
    </p:spTree>
    <p:extLst>
      <p:ext uri="{BB962C8B-B14F-4D97-AF65-F5344CB8AC3E}">
        <p14:creationId xmlns:p14="http://schemas.microsoft.com/office/powerpoint/2010/main" val="3144431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here’s a high-level course</a:t>
            </a:r>
            <a:r>
              <a:rPr lang="en-US" baseline="0" dirty="0" smtClean="0"/>
              <a:t> on a real “ripped from the headlines” topic, repurposed so that it can be engaged with by anyone who has a twitter account.</a:t>
            </a:r>
            <a:endParaRPr lang="en-US" dirty="0"/>
          </a:p>
        </p:txBody>
      </p:sp>
      <p:sp>
        <p:nvSpPr>
          <p:cNvPr id="4" name="Slide Number Placeholder 3"/>
          <p:cNvSpPr>
            <a:spLocks noGrp="1"/>
          </p:cNvSpPr>
          <p:nvPr>
            <p:ph type="sldNum" sz="quarter" idx="10"/>
          </p:nvPr>
        </p:nvSpPr>
        <p:spPr/>
        <p:txBody>
          <a:bodyPr/>
          <a:lstStyle/>
          <a:p>
            <a:fld id="{6E9F6AB0-FF88-F64D-A990-87128B682FA0}" type="slidenum">
              <a:rPr lang="en-US" smtClean="0"/>
              <a:t>18</a:t>
            </a:fld>
            <a:endParaRPr lang="en-US"/>
          </a:p>
        </p:txBody>
      </p:sp>
    </p:spTree>
    <p:extLst>
      <p:ext uri="{BB962C8B-B14F-4D97-AF65-F5344CB8AC3E}">
        <p14:creationId xmlns:p14="http://schemas.microsoft.com/office/powerpoint/2010/main" val="3005791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9951EF-2DBD-3742-9256-23FC89D6D28B}"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0A7F4-EC93-8347-B31F-1B04402AE047}" type="slidenum">
              <a:rPr lang="en-US" smtClean="0"/>
              <a:t>‹#›</a:t>
            </a:fld>
            <a:endParaRPr lang="en-US"/>
          </a:p>
        </p:txBody>
      </p:sp>
    </p:spTree>
    <p:extLst>
      <p:ext uri="{BB962C8B-B14F-4D97-AF65-F5344CB8AC3E}">
        <p14:creationId xmlns:p14="http://schemas.microsoft.com/office/powerpoint/2010/main" val="2406801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9951EF-2DBD-3742-9256-23FC89D6D28B}"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0A7F4-EC93-8347-B31F-1B04402AE047}" type="slidenum">
              <a:rPr lang="en-US" smtClean="0"/>
              <a:t>‹#›</a:t>
            </a:fld>
            <a:endParaRPr lang="en-US"/>
          </a:p>
        </p:txBody>
      </p:sp>
    </p:spTree>
    <p:extLst>
      <p:ext uri="{BB962C8B-B14F-4D97-AF65-F5344CB8AC3E}">
        <p14:creationId xmlns:p14="http://schemas.microsoft.com/office/powerpoint/2010/main" val="3232162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9951EF-2DBD-3742-9256-23FC89D6D28B}"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0A7F4-EC93-8347-B31F-1B04402AE047}" type="slidenum">
              <a:rPr lang="en-US" smtClean="0"/>
              <a:t>‹#›</a:t>
            </a:fld>
            <a:endParaRPr lang="en-US"/>
          </a:p>
        </p:txBody>
      </p:sp>
    </p:spTree>
    <p:extLst>
      <p:ext uri="{BB962C8B-B14F-4D97-AF65-F5344CB8AC3E}">
        <p14:creationId xmlns:p14="http://schemas.microsoft.com/office/powerpoint/2010/main" val="3286707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9951EF-2DBD-3742-9256-23FC89D6D28B}"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0A7F4-EC93-8347-B31F-1B04402AE047}" type="slidenum">
              <a:rPr lang="en-US" smtClean="0"/>
              <a:t>‹#›</a:t>
            </a:fld>
            <a:endParaRPr lang="en-US"/>
          </a:p>
        </p:txBody>
      </p:sp>
    </p:spTree>
    <p:extLst>
      <p:ext uri="{BB962C8B-B14F-4D97-AF65-F5344CB8AC3E}">
        <p14:creationId xmlns:p14="http://schemas.microsoft.com/office/powerpoint/2010/main" val="1898625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9951EF-2DBD-3742-9256-23FC89D6D28B}" type="datetimeFigureOut">
              <a:rPr lang="en-US" smtClean="0"/>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0A7F4-EC93-8347-B31F-1B04402AE047}" type="slidenum">
              <a:rPr lang="en-US" smtClean="0"/>
              <a:t>‹#›</a:t>
            </a:fld>
            <a:endParaRPr lang="en-US"/>
          </a:p>
        </p:txBody>
      </p:sp>
    </p:spTree>
    <p:extLst>
      <p:ext uri="{BB962C8B-B14F-4D97-AF65-F5344CB8AC3E}">
        <p14:creationId xmlns:p14="http://schemas.microsoft.com/office/powerpoint/2010/main" val="4273110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9951EF-2DBD-3742-9256-23FC89D6D28B}" type="datetimeFigureOut">
              <a:rPr lang="en-US" smtClean="0"/>
              <a:t>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80A7F4-EC93-8347-B31F-1B04402AE047}" type="slidenum">
              <a:rPr lang="en-US" smtClean="0"/>
              <a:t>‹#›</a:t>
            </a:fld>
            <a:endParaRPr lang="en-US"/>
          </a:p>
        </p:txBody>
      </p:sp>
    </p:spTree>
    <p:extLst>
      <p:ext uri="{BB962C8B-B14F-4D97-AF65-F5344CB8AC3E}">
        <p14:creationId xmlns:p14="http://schemas.microsoft.com/office/powerpoint/2010/main" val="1360697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9951EF-2DBD-3742-9256-23FC89D6D28B}" type="datetimeFigureOut">
              <a:rPr lang="en-US" smtClean="0"/>
              <a:t>2/19/2018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80A7F4-EC93-8347-B31F-1B04402AE047}" type="slidenum">
              <a:rPr lang="en-US" smtClean="0"/>
              <a:t>‹#›</a:t>
            </a:fld>
            <a:endParaRPr lang="en-US"/>
          </a:p>
        </p:txBody>
      </p:sp>
    </p:spTree>
    <p:extLst>
      <p:ext uri="{BB962C8B-B14F-4D97-AF65-F5344CB8AC3E}">
        <p14:creationId xmlns:p14="http://schemas.microsoft.com/office/powerpoint/2010/main" val="3599175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9951EF-2DBD-3742-9256-23FC89D6D28B}" type="datetimeFigureOut">
              <a:rPr lang="en-US" smtClean="0"/>
              <a:t>2/19/2018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80A7F4-EC93-8347-B31F-1B04402AE047}" type="slidenum">
              <a:rPr lang="en-US" smtClean="0"/>
              <a:t>‹#›</a:t>
            </a:fld>
            <a:endParaRPr lang="en-US"/>
          </a:p>
        </p:txBody>
      </p:sp>
    </p:spTree>
    <p:extLst>
      <p:ext uri="{BB962C8B-B14F-4D97-AF65-F5344CB8AC3E}">
        <p14:creationId xmlns:p14="http://schemas.microsoft.com/office/powerpoint/2010/main" val="147749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9951EF-2DBD-3742-9256-23FC89D6D28B}" type="datetimeFigureOut">
              <a:rPr lang="en-US" smtClean="0"/>
              <a:t>2/19/2018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80A7F4-EC93-8347-B31F-1B04402AE047}" type="slidenum">
              <a:rPr lang="en-US" smtClean="0"/>
              <a:t>‹#›</a:t>
            </a:fld>
            <a:endParaRPr lang="en-US"/>
          </a:p>
        </p:txBody>
      </p:sp>
    </p:spTree>
    <p:extLst>
      <p:ext uri="{BB962C8B-B14F-4D97-AF65-F5344CB8AC3E}">
        <p14:creationId xmlns:p14="http://schemas.microsoft.com/office/powerpoint/2010/main" val="2364614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9951EF-2DBD-3742-9256-23FC89D6D28B}" type="datetimeFigureOut">
              <a:rPr lang="en-US" smtClean="0"/>
              <a:t>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80A7F4-EC93-8347-B31F-1B04402AE047}" type="slidenum">
              <a:rPr lang="en-US" smtClean="0"/>
              <a:t>‹#›</a:t>
            </a:fld>
            <a:endParaRPr lang="en-US"/>
          </a:p>
        </p:txBody>
      </p:sp>
    </p:spTree>
    <p:extLst>
      <p:ext uri="{BB962C8B-B14F-4D97-AF65-F5344CB8AC3E}">
        <p14:creationId xmlns:p14="http://schemas.microsoft.com/office/powerpoint/2010/main" val="3880205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9951EF-2DBD-3742-9256-23FC89D6D28B}" type="datetimeFigureOut">
              <a:rPr lang="en-US" smtClean="0"/>
              <a:t>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80A7F4-EC93-8347-B31F-1B04402AE047}" type="slidenum">
              <a:rPr lang="en-US" smtClean="0"/>
              <a:t>‹#›</a:t>
            </a:fld>
            <a:endParaRPr lang="en-US"/>
          </a:p>
        </p:txBody>
      </p:sp>
    </p:spTree>
    <p:extLst>
      <p:ext uri="{BB962C8B-B14F-4D97-AF65-F5344CB8AC3E}">
        <p14:creationId xmlns:p14="http://schemas.microsoft.com/office/powerpoint/2010/main" val="3090838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9951EF-2DBD-3742-9256-23FC89D6D28B}" type="datetimeFigureOut">
              <a:rPr lang="en-US" smtClean="0"/>
              <a:t>2/19/2018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0A7F4-EC93-8347-B31F-1B04402AE047}" type="slidenum">
              <a:rPr lang="en-US" smtClean="0"/>
              <a:t>‹#›</a:t>
            </a:fld>
            <a:endParaRPr lang="en-US"/>
          </a:p>
        </p:txBody>
      </p:sp>
    </p:spTree>
    <p:extLst>
      <p:ext uri="{BB962C8B-B14F-4D97-AF65-F5344CB8AC3E}">
        <p14:creationId xmlns:p14="http://schemas.microsoft.com/office/powerpoint/2010/main" val="3792178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edPowerpoint_11_16_4-3Slides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578782"/>
          </a:xfrm>
          <a:prstGeom prst="rect">
            <a:avLst/>
          </a:prstGeom>
        </p:spPr>
      </p:pic>
      <p:sp>
        <p:nvSpPr>
          <p:cNvPr id="2" name="Title 1"/>
          <p:cNvSpPr>
            <a:spLocks noGrp="1"/>
          </p:cNvSpPr>
          <p:nvPr>
            <p:ph type="title"/>
          </p:nvPr>
        </p:nvSpPr>
        <p:spPr>
          <a:xfrm>
            <a:off x="339969" y="4846851"/>
            <a:ext cx="8229600" cy="616316"/>
          </a:xfrm>
        </p:spPr>
        <p:txBody>
          <a:bodyPr>
            <a:normAutofit/>
          </a:bodyPr>
          <a:lstStyle/>
          <a:p>
            <a:r>
              <a:rPr lang="en-US" sz="3200" b="1" dirty="0"/>
              <a:t>UF Quest Curriculum Committee</a:t>
            </a:r>
          </a:p>
        </p:txBody>
      </p:sp>
      <p:sp>
        <p:nvSpPr>
          <p:cNvPr id="5" name="Title 1"/>
          <p:cNvSpPr txBox="1">
            <a:spLocks/>
          </p:cNvSpPr>
          <p:nvPr/>
        </p:nvSpPr>
        <p:spPr>
          <a:xfrm>
            <a:off x="339969" y="5463167"/>
            <a:ext cx="8229600" cy="61631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800" i="1" dirty="0"/>
          </a:p>
        </p:txBody>
      </p:sp>
      <p:sp>
        <p:nvSpPr>
          <p:cNvPr id="6" name="Title 1"/>
          <p:cNvSpPr txBox="1">
            <a:spLocks/>
          </p:cNvSpPr>
          <p:nvPr/>
        </p:nvSpPr>
        <p:spPr>
          <a:xfrm>
            <a:off x="222739" y="5545596"/>
            <a:ext cx="3587262" cy="119837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b="1" dirty="0"/>
              <a:t>Angela S. Lindner, Chair    </a:t>
            </a:r>
          </a:p>
          <a:p>
            <a:r>
              <a:rPr lang="en-US" sz="1800" dirty="0"/>
              <a:t>Associate Provost</a:t>
            </a:r>
          </a:p>
          <a:p>
            <a:r>
              <a:rPr lang="en-US" sz="1800" dirty="0"/>
              <a:t>UF Undergraduate Affairs Environmental Engineering Sciences</a:t>
            </a:r>
          </a:p>
        </p:txBody>
      </p:sp>
      <p:sp>
        <p:nvSpPr>
          <p:cNvPr id="8" name="Title 1">
            <a:extLst>
              <a:ext uri="{FF2B5EF4-FFF2-40B4-BE49-F238E27FC236}">
                <a16:creationId xmlns="" xmlns:a16="http://schemas.microsoft.com/office/drawing/2014/main" id="{8014BD62-9571-C94F-B09D-27A573CD19F6}"/>
              </a:ext>
            </a:extLst>
          </p:cNvPr>
          <p:cNvSpPr txBox="1">
            <a:spLocks/>
          </p:cNvSpPr>
          <p:nvPr/>
        </p:nvSpPr>
        <p:spPr>
          <a:xfrm>
            <a:off x="4841629" y="6079483"/>
            <a:ext cx="3727939" cy="985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b="1" dirty="0" err="1"/>
              <a:t>Trysh</a:t>
            </a:r>
            <a:r>
              <a:rPr lang="en-US" sz="1800" b="1" dirty="0"/>
              <a:t> Travis, Co-Chair    </a:t>
            </a:r>
          </a:p>
          <a:p>
            <a:r>
              <a:rPr lang="en-US" sz="1800" dirty="0"/>
              <a:t>UF Quest Faculty Liaison</a:t>
            </a:r>
          </a:p>
          <a:p>
            <a:r>
              <a:rPr lang="en-US" sz="1800" dirty="0"/>
              <a:t>Center for Gender, Sexualities, and Women’s Studies </a:t>
            </a:r>
          </a:p>
        </p:txBody>
      </p:sp>
    </p:spTree>
    <p:extLst>
      <p:ext uri="{BB962C8B-B14F-4D97-AF65-F5344CB8AC3E}">
        <p14:creationId xmlns:p14="http://schemas.microsoft.com/office/powerpoint/2010/main" val="8207470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edPowerpoint_11_16_4-3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accent1"/>
          </a:solidFill>
        </p:spPr>
      </p:pic>
      <p:sp>
        <p:nvSpPr>
          <p:cNvPr id="5" name="Title 4"/>
          <p:cNvSpPr txBox="1">
            <a:spLocks/>
          </p:cNvSpPr>
          <p:nvPr/>
        </p:nvSpPr>
        <p:spPr>
          <a:xfrm>
            <a:off x="134010" y="973096"/>
            <a:ext cx="5738488" cy="71846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800" b="1" i="1" dirty="0" smtClean="0"/>
              <a:t>New Model Proposed, Spring 2016</a:t>
            </a:r>
          </a:p>
          <a:p>
            <a:pPr algn="r">
              <a:lnSpc>
                <a:spcPts val="500"/>
              </a:lnSpc>
            </a:pPr>
            <a:endParaRPr lang="en-US" sz="1800" b="1" i="1" dirty="0" smtClean="0"/>
          </a:p>
          <a:p>
            <a:pPr algn="r"/>
            <a:r>
              <a:rPr lang="en-US" sz="1800" b="1" i="1" dirty="0" smtClean="0"/>
              <a:t>UF </a:t>
            </a:r>
            <a:r>
              <a:rPr lang="en-US" sz="1800" b="1" i="1" dirty="0"/>
              <a:t>Quest Task Force Work and Multiple Forms of Feedback, </a:t>
            </a:r>
            <a:r>
              <a:rPr lang="en-US" sz="1800" b="1" i="1" dirty="0" smtClean="0"/>
              <a:t>2016-2017</a:t>
            </a:r>
            <a:endParaRPr lang="en-US" sz="1800" b="1" i="1" dirty="0"/>
          </a:p>
        </p:txBody>
      </p:sp>
      <p:sp>
        <p:nvSpPr>
          <p:cNvPr id="6" name="Text Placeholder 6"/>
          <p:cNvSpPr txBox="1">
            <a:spLocks/>
          </p:cNvSpPr>
          <p:nvPr/>
        </p:nvSpPr>
        <p:spPr>
          <a:xfrm>
            <a:off x="3763108" y="2371413"/>
            <a:ext cx="4947138" cy="376812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endParaRPr lang="en-US" altLang="en-US" sz="2000" b="1" i="1" dirty="0">
              <a:solidFill>
                <a:schemeClr val="bg1">
                  <a:lumMod val="50000"/>
                </a:schemeClr>
              </a:solidFill>
            </a:endParaRPr>
          </a:p>
        </p:txBody>
      </p:sp>
      <p:grpSp>
        <p:nvGrpSpPr>
          <p:cNvPr id="7" name="Group 6">
            <a:extLst>
              <a:ext uri="{FF2B5EF4-FFF2-40B4-BE49-F238E27FC236}">
                <a16:creationId xmlns="" xmlns:a16="http://schemas.microsoft.com/office/drawing/2014/main" id="{D677F86D-ED3B-F543-A888-A0531E8B5B82}"/>
              </a:ext>
            </a:extLst>
          </p:cNvPr>
          <p:cNvGrpSpPr/>
          <p:nvPr/>
        </p:nvGrpSpPr>
        <p:grpSpPr>
          <a:xfrm>
            <a:off x="82980" y="-5453"/>
            <a:ext cx="8875980" cy="1148862"/>
            <a:chOff x="167586" y="65483"/>
            <a:chExt cx="11192343" cy="1148862"/>
          </a:xfrm>
        </p:grpSpPr>
        <p:sp>
          <p:nvSpPr>
            <p:cNvPr id="9" name="Pentagon 8">
              <a:extLst>
                <a:ext uri="{FF2B5EF4-FFF2-40B4-BE49-F238E27FC236}">
                  <a16:creationId xmlns="" xmlns:a16="http://schemas.microsoft.com/office/drawing/2014/main" id="{720F8280-2CEF-9644-B4FA-B4DF94C4E8B9}"/>
                </a:ext>
              </a:extLst>
            </p:cNvPr>
            <p:cNvSpPr/>
            <p:nvPr/>
          </p:nvSpPr>
          <p:spPr>
            <a:xfrm>
              <a:off x="167586" y="219772"/>
              <a:ext cx="1148476" cy="730922"/>
            </a:xfrm>
            <a:prstGeom prst="homePlate">
              <a:avLst>
                <a:gd name="adj" fmla="val 50000"/>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2010</a:t>
              </a:r>
            </a:p>
          </p:txBody>
        </p:sp>
        <p:sp>
          <p:nvSpPr>
            <p:cNvPr id="10" name="Pentagon 9">
              <a:extLst>
                <a:ext uri="{FF2B5EF4-FFF2-40B4-BE49-F238E27FC236}">
                  <a16:creationId xmlns="" xmlns:a16="http://schemas.microsoft.com/office/drawing/2014/main" id="{7E7F4489-E9EC-334D-B3C2-EB3C22ED42AB}"/>
                </a:ext>
              </a:extLst>
            </p:cNvPr>
            <p:cNvSpPr/>
            <p:nvPr/>
          </p:nvSpPr>
          <p:spPr>
            <a:xfrm>
              <a:off x="1453550" y="201221"/>
              <a:ext cx="1125414" cy="730922"/>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2011</a:t>
              </a:r>
            </a:p>
          </p:txBody>
        </p:sp>
        <p:sp>
          <p:nvSpPr>
            <p:cNvPr id="11" name="Pentagon 10">
              <a:extLst>
                <a:ext uri="{FF2B5EF4-FFF2-40B4-BE49-F238E27FC236}">
                  <a16:creationId xmlns="" xmlns:a16="http://schemas.microsoft.com/office/drawing/2014/main" id="{6391C061-CBE8-534C-B76F-A012F4897CB1}"/>
                </a:ext>
              </a:extLst>
            </p:cNvPr>
            <p:cNvSpPr/>
            <p:nvPr/>
          </p:nvSpPr>
          <p:spPr>
            <a:xfrm>
              <a:off x="2707919" y="217646"/>
              <a:ext cx="1125414" cy="730922"/>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2012</a:t>
              </a:r>
            </a:p>
          </p:txBody>
        </p:sp>
        <p:sp>
          <p:nvSpPr>
            <p:cNvPr id="12" name="Pentagon 11">
              <a:extLst>
                <a:ext uri="{FF2B5EF4-FFF2-40B4-BE49-F238E27FC236}">
                  <a16:creationId xmlns="" xmlns:a16="http://schemas.microsoft.com/office/drawing/2014/main" id="{12559DD1-DACD-0248-B625-0E305806D97B}"/>
                </a:ext>
              </a:extLst>
            </p:cNvPr>
            <p:cNvSpPr/>
            <p:nvPr/>
          </p:nvSpPr>
          <p:spPr>
            <a:xfrm>
              <a:off x="3915243" y="217645"/>
              <a:ext cx="1097529" cy="730923"/>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2013</a:t>
              </a:r>
            </a:p>
          </p:txBody>
        </p:sp>
        <p:sp>
          <p:nvSpPr>
            <p:cNvPr id="13" name="Pentagon 12">
              <a:extLst>
                <a:ext uri="{FF2B5EF4-FFF2-40B4-BE49-F238E27FC236}">
                  <a16:creationId xmlns="" xmlns:a16="http://schemas.microsoft.com/office/drawing/2014/main" id="{12BF1391-93A8-CD4A-BD32-7E3B7E84FD2F}"/>
                </a:ext>
              </a:extLst>
            </p:cNvPr>
            <p:cNvSpPr/>
            <p:nvPr/>
          </p:nvSpPr>
          <p:spPr>
            <a:xfrm>
              <a:off x="5093329" y="194319"/>
              <a:ext cx="1125414" cy="754249"/>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2014</a:t>
              </a:r>
            </a:p>
          </p:txBody>
        </p:sp>
        <p:sp>
          <p:nvSpPr>
            <p:cNvPr id="14" name="Pentagon 13">
              <a:extLst>
                <a:ext uri="{FF2B5EF4-FFF2-40B4-BE49-F238E27FC236}">
                  <a16:creationId xmlns="" xmlns:a16="http://schemas.microsoft.com/office/drawing/2014/main" id="{C041C333-2F3F-2646-AFB7-A4E3770B0817}"/>
                </a:ext>
              </a:extLst>
            </p:cNvPr>
            <p:cNvSpPr/>
            <p:nvPr/>
          </p:nvSpPr>
          <p:spPr>
            <a:xfrm>
              <a:off x="6290625" y="201221"/>
              <a:ext cx="1125414" cy="730922"/>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2015</a:t>
              </a:r>
            </a:p>
          </p:txBody>
        </p:sp>
        <p:sp>
          <p:nvSpPr>
            <p:cNvPr id="15" name="Pentagon 14">
              <a:extLst>
                <a:ext uri="{FF2B5EF4-FFF2-40B4-BE49-F238E27FC236}">
                  <a16:creationId xmlns="" xmlns:a16="http://schemas.microsoft.com/office/drawing/2014/main" id="{1B69A3BC-B981-2D41-A100-B2571C48106E}"/>
                </a:ext>
              </a:extLst>
            </p:cNvPr>
            <p:cNvSpPr/>
            <p:nvPr/>
          </p:nvSpPr>
          <p:spPr>
            <a:xfrm>
              <a:off x="7496596" y="65483"/>
              <a:ext cx="1431463" cy="1148862"/>
            </a:xfrm>
            <a:prstGeom prst="homePlate">
              <a:avLst/>
            </a:prstGeom>
            <a:solidFill>
              <a:srgbClr val="EB5D0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2016</a:t>
              </a:r>
            </a:p>
          </p:txBody>
        </p:sp>
        <p:sp>
          <p:nvSpPr>
            <p:cNvPr id="16" name="Pentagon 15">
              <a:extLst>
                <a:ext uri="{FF2B5EF4-FFF2-40B4-BE49-F238E27FC236}">
                  <a16:creationId xmlns="" xmlns:a16="http://schemas.microsoft.com/office/drawing/2014/main" id="{BCD2EF3A-8704-2D49-B3CC-CA043C1CAA51}"/>
                </a:ext>
              </a:extLst>
            </p:cNvPr>
            <p:cNvSpPr/>
            <p:nvPr/>
          </p:nvSpPr>
          <p:spPr>
            <a:xfrm>
              <a:off x="8956662" y="194321"/>
              <a:ext cx="1125414" cy="730922"/>
            </a:xfrm>
            <a:prstGeom prst="homePlate">
              <a:avLst/>
            </a:prstGeom>
            <a:solidFill>
              <a:srgbClr val="EB5D0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2017</a:t>
              </a:r>
            </a:p>
          </p:txBody>
        </p:sp>
        <p:sp>
          <p:nvSpPr>
            <p:cNvPr id="17" name="Pentagon 16">
              <a:extLst>
                <a:ext uri="{FF2B5EF4-FFF2-40B4-BE49-F238E27FC236}">
                  <a16:creationId xmlns="" xmlns:a16="http://schemas.microsoft.com/office/drawing/2014/main" id="{18CC64AC-5060-4749-983E-91516CB3F7DF}"/>
                </a:ext>
              </a:extLst>
            </p:cNvPr>
            <p:cNvSpPr/>
            <p:nvPr/>
          </p:nvSpPr>
          <p:spPr>
            <a:xfrm>
              <a:off x="10234515" y="194320"/>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2018</a:t>
              </a:r>
            </a:p>
          </p:txBody>
        </p:sp>
      </p:grpSp>
      <p:sp>
        <p:nvSpPr>
          <p:cNvPr id="18" name="TextBox 17">
            <a:extLst>
              <a:ext uri="{FF2B5EF4-FFF2-40B4-BE49-F238E27FC236}">
                <a16:creationId xmlns="" xmlns:a16="http://schemas.microsoft.com/office/drawing/2014/main" id="{E3FDA11E-4699-E743-AE5C-14067B1CB5B0}"/>
              </a:ext>
            </a:extLst>
          </p:cNvPr>
          <p:cNvSpPr txBox="1"/>
          <p:nvPr/>
        </p:nvSpPr>
        <p:spPr>
          <a:xfrm>
            <a:off x="528506" y="5111339"/>
            <a:ext cx="1484022" cy="1077218"/>
          </a:xfrm>
          <a:prstGeom prst="rect">
            <a:avLst/>
          </a:prstGeom>
          <a:solidFill>
            <a:schemeClr val="accent3">
              <a:lumMod val="20000"/>
              <a:lumOff val="80000"/>
            </a:schemeClr>
          </a:solidFill>
        </p:spPr>
        <p:txBody>
          <a:bodyPr wrap="square" rtlCol="0">
            <a:spAutoFit/>
          </a:bodyPr>
          <a:lstStyle/>
          <a:p>
            <a:pPr algn="ctr"/>
            <a:r>
              <a:rPr lang="en-US" sz="1600" dirty="0"/>
              <a:t>Task Force 1 Chair:</a:t>
            </a:r>
          </a:p>
          <a:p>
            <a:pPr algn="ctr"/>
            <a:r>
              <a:rPr lang="en-US" sz="1600" dirty="0"/>
              <a:t>Dr. Andy </a:t>
            </a:r>
            <a:r>
              <a:rPr lang="en-US" sz="1600" dirty="0" err="1"/>
              <a:t>Wolpert</a:t>
            </a:r>
            <a:r>
              <a:rPr lang="en-US" sz="1600" dirty="0"/>
              <a:t>, CLAS</a:t>
            </a:r>
          </a:p>
        </p:txBody>
      </p:sp>
      <p:sp>
        <p:nvSpPr>
          <p:cNvPr id="19" name="TextBox 18">
            <a:extLst>
              <a:ext uri="{FF2B5EF4-FFF2-40B4-BE49-F238E27FC236}">
                <a16:creationId xmlns="" xmlns:a16="http://schemas.microsoft.com/office/drawing/2014/main" id="{6BD65D85-7EEB-A342-8A36-4520B387BFE0}"/>
              </a:ext>
            </a:extLst>
          </p:cNvPr>
          <p:cNvSpPr txBox="1"/>
          <p:nvPr/>
        </p:nvSpPr>
        <p:spPr>
          <a:xfrm>
            <a:off x="2077917" y="5111339"/>
            <a:ext cx="1535722" cy="1077218"/>
          </a:xfrm>
          <a:prstGeom prst="rect">
            <a:avLst/>
          </a:prstGeom>
          <a:solidFill>
            <a:schemeClr val="accent3">
              <a:lumMod val="20000"/>
              <a:lumOff val="80000"/>
            </a:schemeClr>
          </a:solidFill>
        </p:spPr>
        <p:txBody>
          <a:bodyPr wrap="square" rtlCol="0">
            <a:spAutoFit/>
          </a:bodyPr>
          <a:lstStyle/>
          <a:p>
            <a:pPr algn="ctr"/>
            <a:r>
              <a:rPr lang="en-US" sz="1600" dirty="0"/>
              <a:t>Task Force 2 Chair:</a:t>
            </a:r>
          </a:p>
          <a:p>
            <a:pPr algn="ctr"/>
            <a:r>
              <a:rPr lang="en-US" sz="1600" dirty="0"/>
              <a:t>Dr. David Miller, COE</a:t>
            </a:r>
          </a:p>
        </p:txBody>
      </p:sp>
      <p:sp>
        <p:nvSpPr>
          <p:cNvPr id="20" name="TextBox 19">
            <a:extLst>
              <a:ext uri="{FF2B5EF4-FFF2-40B4-BE49-F238E27FC236}">
                <a16:creationId xmlns="" xmlns:a16="http://schemas.microsoft.com/office/drawing/2014/main" id="{A19C392B-AC85-744B-98CC-D7E375B694EE}"/>
              </a:ext>
            </a:extLst>
          </p:cNvPr>
          <p:cNvSpPr txBox="1"/>
          <p:nvPr/>
        </p:nvSpPr>
        <p:spPr>
          <a:xfrm>
            <a:off x="3699067" y="5111339"/>
            <a:ext cx="1374211" cy="1077218"/>
          </a:xfrm>
          <a:prstGeom prst="rect">
            <a:avLst/>
          </a:prstGeom>
          <a:solidFill>
            <a:schemeClr val="accent3">
              <a:lumMod val="20000"/>
              <a:lumOff val="80000"/>
            </a:schemeClr>
          </a:solidFill>
        </p:spPr>
        <p:txBody>
          <a:bodyPr wrap="square" rtlCol="0">
            <a:spAutoFit/>
          </a:bodyPr>
          <a:lstStyle/>
          <a:p>
            <a:pPr algn="ctr"/>
            <a:r>
              <a:rPr lang="en-US" sz="1600" dirty="0"/>
              <a:t>Task Force 3 Chair:</a:t>
            </a:r>
          </a:p>
          <a:p>
            <a:pPr algn="ctr"/>
            <a:r>
              <a:rPr lang="en-US" sz="1600" dirty="0"/>
              <a:t>Dr. Chris Hass, HHP</a:t>
            </a:r>
          </a:p>
        </p:txBody>
      </p:sp>
      <p:sp>
        <p:nvSpPr>
          <p:cNvPr id="21" name="TextBox 20">
            <a:extLst>
              <a:ext uri="{FF2B5EF4-FFF2-40B4-BE49-F238E27FC236}">
                <a16:creationId xmlns="" xmlns:a16="http://schemas.microsoft.com/office/drawing/2014/main" id="{4C00EF5F-A5C5-194F-8577-B887A9C6C8AC}"/>
              </a:ext>
            </a:extLst>
          </p:cNvPr>
          <p:cNvSpPr txBox="1"/>
          <p:nvPr/>
        </p:nvSpPr>
        <p:spPr>
          <a:xfrm>
            <a:off x="5185934" y="5111339"/>
            <a:ext cx="1535722" cy="1077218"/>
          </a:xfrm>
          <a:prstGeom prst="rect">
            <a:avLst/>
          </a:prstGeom>
          <a:solidFill>
            <a:schemeClr val="accent3">
              <a:lumMod val="20000"/>
              <a:lumOff val="80000"/>
            </a:schemeClr>
          </a:solidFill>
        </p:spPr>
        <p:txBody>
          <a:bodyPr wrap="square" rtlCol="0">
            <a:spAutoFit/>
          </a:bodyPr>
          <a:lstStyle/>
          <a:p>
            <a:pPr algn="ctr"/>
            <a:r>
              <a:rPr lang="en-US" sz="1600" dirty="0"/>
              <a:t>Task Force 4 Chair:</a:t>
            </a:r>
          </a:p>
          <a:p>
            <a:pPr algn="ctr"/>
            <a:r>
              <a:rPr lang="en-US" sz="1600" dirty="0"/>
              <a:t>Dr. </a:t>
            </a:r>
            <a:r>
              <a:rPr lang="en-US" sz="1600" dirty="0" err="1"/>
              <a:t>Elayne</a:t>
            </a:r>
            <a:r>
              <a:rPr lang="en-US" sz="1600" dirty="0"/>
              <a:t> Colon, COE</a:t>
            </a:r>
          </a:p>
        </p:txBody>
      </p:sp>
      <p:pic>
        <p:nvPicPr>
          <p:cNvPr id="22" name="Picture 3">
            <a:extLst>
              <a:ext uri="{FF2B5EF4-FFF2-40B4-BE49-F238E27FC236}">
                <a16:creationId xmlns="" xmlns:a16="http://schemas.microsoft.com/office/drawing/2014/main" id="{06895238-E13C-FD42-AE59-21752E786C70}"/>
              </a:ext>
            </a:extLst>
          </p:cNvPr>
          <p:cNvPicPr>
            <a:picLocks noChangeAspect="1"/>
          </p:cNvPicPr>
          <p:nvPr/>
        </p:nvPicPr>
        <p:blipFill>
          <a:blip r:embed="rId3" cstate="print">
            <a:extLst>
              <a:ext uri="{28A0092B-C50C-407E-A947-70E740481C1C}">
                <a14:useLocalDpi xmlns:a14="http://schemas.microsoft.com/office/drawing/2010/main" val="0"/>
              </a:ext>
            </a:extLst>
          </a:blip>
          <a:srcRect t="10434" b="12032"/>
          <a:stretch>
            <a:fillRect/>
          </a:stretch>
        </p:blipFill>
        <p:spPr bwMode="auto">
          <a:xfrm>
            <a:off x="258651" y="1831062"/>
            <a:ext cx="6709976" cy="336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 xmlns:a16="http://schemas.microsoft.com/office/drawing/2014/main" id="{5296CF65-5E24-9846-BA66-8B105F6C1EE3}"/>
              </a:ext>
            </a:extLst>
          </p:cNvPr>
          <p:cNvPicPr>
            <a:picLocks noChangeAspect="1"/>
          </p:cNvPicPr>
          <p:nvPr/>
        </p:nvPicPr>
        <p:blipFill>
          <a:blip r:embed="rId4"/>
          <a:stretch>
            <a:fillRect/>
          </a:stretch>
        </p:blipFill>
        <p:spPr>
          <a:xfrm>
            <a:off x="7040811" y="2660515"/>
            <a:ext cx="1546711" cy="1707074"/>
          </a:xfrm>
          <a:prstGeom prst="rect">
            <a:avLst/>
          </a:prstGeom>
        </p:spPr>
      </p:pic>
    </p:spTree>
    <p:extLst>
      <p:ext uri="{BB962C8B-B14F-4D97-AF65-F5344CB8AC3E}">
        <p14:creationId xmlns:p14="http://schemas.microsoft.com/office/powerpoint/2010/main" val="22006325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edPowerpoint_11_16_4-3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accent1"/>
          </a:solidFill>
        </p:spPr>
      </p:pic>
      <p:sp>
        <p:nvSpPr>
          <p:cNvPr id="5" name="Title 4"/>
          <p:cNvSpPr txBox="1">
            <a:spLocks/>
          </p:cNvSpPr>
          <p:nvPr/>
        </p:nvSpPr>
        <p:spPr>
          <a:xfrm>
            <a:off x="134010" y="1096611"/>
            <a:ext cx="6596013" cy="718464"/>
          </a:xfrm>
          <a:prstGeom prst="rect">
            <a:avLst/>
          </a:prstGeom>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i="1" dirty="0"/>
              <a:t>CLAS Working Groups and UF Quest Task Forces Combined, Faculty Senate Presentations, and Faculty Survey, Spring 2017</a:t>
            </a:r>
          </a:p>
        </p:txBody>
      </p:sp>
      <p:sp>
        <p:nvSpPr>
          <p:cNvPr id="6" name="Text Placeholder 6"/>
          <p:cNvSpPr txBox="1">
            <a:spLocks/>
          </p:cNvSpPr>
          <p:nvPr/>
        </p:nvSpPr>
        <p:spPr>
          <a:xfrm>
            <a:off x="3763108" y="2371413"/>
            <a:ext cx="4947138" cy="376812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endParaRPr lang="en-US" altLang="en-US" sz="2000" b="1" i="1" dirty="0">
              <a:solidFill>
                <a:schemeClr val="bg1">
                  <a:lumMod val="50000"/>
                </a:schemeClr>
              </a:solidFill>
            </a:endParaRPr>
          </a:p>
        </p:txBody>
      </p:sp>
      <p:grpSp>
        <p:nvGrpSpPr>
          <p:cNvPr id="7" name="Group 6">
            <a:extLst>
              <a:ext uri="{FF2B5EF4-FFF2-40B4-BE49-F238E27FC236}">
                <a16:creationId xmlns="" xmlns:a16="http://schemas.microsoft.com/office/drawing/2014/main" id="{D677F86D-ED3B-F543-A888-A0531E8B5B82}"/>
              </a:ext>
            </a:extLst>
          </p:cNvPr>
          <p:cNvGrpSpPr/>
          <p:nvPr/>
        </p:nvGrpSpPr>
        <p:grpSpPr>
          <a:xfrm>
            <a:off x="134010" y="304682"/>
            <a:ext cx="8875980" cy="1348266"/>
            <a:chOff x="167586" y="194319"/>
            <a:chExt cx="11192343" cy="1348266"/>
          </a:xfrm>
        </p:grpSpPr>
        <p:sp>
          <p:nvSpPr>
            <p:cNvPr id="9" name="Pentagon 8">
              <a:extLst>
                <a:ext uri="{FF2B5EF4-FFF2-40B4-BE49-F238E27FC236}">
                  <a16:creationId xmlns="" xmlns:a16="http://schemas.microsoft.com/office/drawing/2014/main" id="{720F8280-2CEF-9644-B4FA-B4DF94C4E8B9}"/>
                </a:ext>
              </a:extLst>
            </p:cNvPr>
            <p:cNvSpPr/>
            <p:nvPr/>
          </p:nvSpPr>
          <p:spPr>
            <a:xfrm>
              <a:off x="167586" y="219772"/>
              <a:ext cx="1148476" cy="730922"/>
            </a:xfrm>
            <a:prstGeom prst="homePlate">
              <a:avLst>
                <a:gd name="adj" fmla="val 50000"/>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2010</a:t>
              </a:r>
            </a:p>
          </p:txBody>
        </p:sp>
        <p:sp>
          <p:nvSpPr>
            <p:cNvPr id="10" name="Pentagon 9">
              <a:extLst>
                <a:ext uri="{FF2B5EF4-FFF2-40B4-BE49-F238E27FC236}">
                  <a16:creationId xmlns="" xmlns:a16="http://schemas.microsoft.com/office/drawing/2014/main" id="{7E7F4489-E9EC-334D-B3C2-EB3C22ED42AB}"/>
                </a:ext>
              </a:extLst>
            </p:cNvPr>
            <p:cNvSpPr/>
            <p:nvPr/>
          </p:nvSpPr>
          <p:spPr>
            <a:xfrm>
              <a:off x="1453550" y="201221"/>
              <a:ext cx="1125414" cy="730922"/>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2011</a:t>
              </a:r>
            </a:p>
          </p:txBody>
        </p:sp>
        <p:sp>
          <p:nvSpPr>
            <p:cNvPr id="11" name="Pentagon 10">
              <a:extLst>
                <a:ext uri="{FF2B5EF4-FFF2-40B4-BE49-F238E27FC236}">
                  <a16:creationId xmlns="" xmlns:a16="http://schemas.microsoft.com/office/drawing/2014/main" id="{6391C061-CBE8-534C-B76F-A012F4897CB1}"/>
                </a:ext>
              </a:extLst>
            </p:cNvPr>
            <p:cNvSpPr/>
            <p:nvPr/>
          </p:nvSpPr>
          <p:spPr>
            <a:xfrm>
              <a:off x="2707919" y="217646"/>
              <a:ext cx="1125414" cy="730922"/>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2012</a:t>
              </a:r>
            </a:p>
          </p:txBody>
        </p:sp>
        <p:sp>
          <p:nvSpPr>
            <p:cNvPr id="12" name="Pentagon 11">
              <a:extLst>
                <a:ext uri="{FF2B5EF4-FFF2-40B4-BE49-F238E27FC236}">
                  <a16:creationId xmlns="" xmlns:a16="http://schemas.microsoft.com/office/drawing/2014/main" id="{12559DD1-DACD-0248-B625-0E305806D97B}"/>
                </a:ext>
              </a:extLst>
            </p:cNvPr>
            <p:cNvSpPr/>
            <p:nvPr/>
          </p:nvSpPr>
          <p:spPr>
            <a:xfrm>
              <a:off x="3915243" y="217645"/>
              <a:ext cx="1097529" cy="730923"/>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2013</a:t>
              </a:r>
            </a:p>
          </p:txBody>
        </p:sp>
        <p:sp>
          <p:nvSpPr>
            <p:cNvPr id="13" name="Pentagon 12">
              <a:extLst>
                <a:ext uri="{FF2B5EF4-FFF2-40B4-BE49-F238E27FC236}">
                  <a16:creationId xmlns="" xmlns:a16="http://schemas.microsoft.com/office/drawing/2014/main" id="{12BF1391-93A8-CD4A-BD32-7E3B7E84FD2F}"/>
                </a:ext>
              </a:extLst>
            </p:cNvPr>
            <p:cNvSpPr/>
            <p:nvPr/>
          </p:nvSpPr>
          <p:spPr>
            <a:xfrm>
              <a:off x="5093329" y="194319"/>
              <a:ext cx="1125414" cy="754249"/>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2014</a:t>
              </a:r>
            </a:p>
          </p:txBody>
        </p:sp>
        <p:sp>
          <p:nvSpPr>
            <p:cNvPr id="14" name="Pentagon 13">
              <a:extLst>
                <a:ext uri="{FF2B5EF4-FFF2-40B4-BE49-F238E27FC236}">
                  <a16:creationId xmlns="" xmlns:a16="http://schemas.microsoft.com/office/drawing/2014/main" id="{C041C333-2F3F-2646-AFB7-A4E3770B0817}"/>
                </a:ext>
              </a:extLst>
            </p:cNvPr>
            <p:cNvSpPr/>
            <p:nvPr/>
          </p:nvSpPr>
          <p:spPr>
            <a:xfrm>
              <a:off x="6290625" y="201221"/>
              <a:ext cx="1125414" cy="730922"/>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2015</a:t>
              </a:r>
            </a:p>
          </p:txBody>
        </p:sp>
        <p:sp>
          <p:nvSpPr>
            <p:cNvPr id="15" name="Pentagon 14">
              <a:extLst>
                <a:ext uri="{FF2B5EF4-FFF2-40B4-BE49-F238E27FC236}">
                  <a16:creationId xmlns="" xmlns:a16="http://schemas.microsoft.com/office/drawing/2014/main" id="{1B69A3BC-B981-2D41-A100-B2571C48106E}"/>
                </a:ext>
              </a:extLst>
            </p:cNvPr>
            <p:cNvSpPr/>
            <p:nvPr/>
          </p:nvSpPr>
          <p:spPr>
            <a:xfrm>
              <a:off x="7496596" y="213678"/>
              <a:ext cx="1105391" cy="734890"/>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2016</a:t>
              </a:r>
            </a:p>
          </p:txBody>
        </p:sp>
        <p:sp>
          <p:nvSpPr>
            <p:cNvPr id="16" name="Pentagon 15">
              <a:extLst>
                <a:ext uri="{FF2B5EF4-FFF2-40B4-BE49-F238E27FC236}">
                  <a16:creationId xmlns="" xmlns:a16="http://schemas.microsoft.com/office/drawing/2014/main" id="{BCD2EF3A-8704-2D49-B3CC-CA043C1CAA51}"/>
                </a:ext>
              </a:extLst>
            </p:cNvPr>
            <p:cNvSpPr/>
            <p:nvPr/>
          </p:nvSpPr>
          <p:spPr>
            <a:xfrm>
              <a:off x="8682545" y="194321"/>
              <a:ext cx="1399532" cy="1348264"/>
            </a:xfrm>
            <a:prstGeom prst="homePlate">
              <a:avLst/>
            </a:prstGeom>
            <a:solidFill>
              <a:srgbClr val="EB5D0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2017</a:t>
              </a:r>
            </a:p>
          </p:txBody>
        </p:sp>
        <p:sp>
          <p:nvSpPr>
            <p:cNvPr id="17" name="Pentagon 16">
              <a:extLst>
                <a:ext uri="{FF2B5EF4-FFF2-40B4-BE49-F238E27FC236}">
                  <a16:creationId xmlns="" xmlns:a16="http://schemas.microsoft.com/office/drawing/2014/main" id="{18CC64AC-5060-4749-983E-91516CB3F7DF}"/>
                </a:ext>
              </a:extLst>
            </p:cNvPr>
            <p:cNvSpPr/>
            <p:nvPr/>
          </p:nvSpPr>
          <p:spPr>
            <a:xfrm>
              <a:off x="10234515" y="194320"/>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2018</a:t>
              </a:r>
            </a:p>
          </p:txBody>
        </p:sp>
      </p:grpSp>
      <p:pic>
        <p:nvPicPr>
          <p:cNvPr id="2" name="Picture 1">
            <a:extLst>
              <a:ext uri="{FF2B5EF4-FFF2-40B4-BE49-F238E27FC236}">
                <a16:creationId xmlns="" xmlns:a16="http://schemas.microsoft.com/office/drawing/2014/main" id="{F1717928-2B29-F944-A0D1-54A0501A3236}"/>
              </a:ext>
            </a:extLst>
          </p:cNvPr>
          <p:cNvPicPr>
            <a:picLocks noChangeAspect="1"/>
          </p:cNvPicPr>
          <p:nvPr/>
        </p:nvPicPr>
        <p:blipFill>
          <a:blip r:embed="rId3"/>
          <a:stretch>
            <a:fillRect/>
          </a:stretch>
        </p:blipFill>
        <p:spPr>
          <a:xfrm>
            <a:off x="575353" y="1869180"/>
            <a:ext cx="8054940" cy="4161750"/>
          </a:xfrm>
          <a:prstGeom prst="rect">
            <a:avLst/>
          </a:prstGeom>
        </p:spPr>
      </p:pic>
    </p:spTree>
    <p:extLst>
      <p:ext uri="{BB962C8B-B14F-4D97-AF65-F5344CB8AC3E}">
        <p14:creationId xmlns:p14="http://schemas.microsoft.com/office/powerpoint/2010/main" val="4679781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stretch>
            <a:fillRect/>
          </a:stretch>
        </p:blipFill>
        <p:spPr>
          <a:xfrm>
            <a:off x="-19712" y="1452800"/>
            <a:ext cx="5368672" cy="5428447"/>
          </a:xfrm>
          <a:prstGeom prst="rect">
            <a:avLst/>
          </a:prstGeom>
        </p:spPr>
      </p:pic>
      <p:sp>
        <p:nvSpPr>
          <p:cNvPr id="5" name="Title 4"/>
          <p:cNvSpPr txBox="1">
            <a:spLocks/>
          </p:cNvSpPr>
          <p:nvPr/>
        </p:nvSpPr>
        <p:spPr>
          <a:xfrm>
            <a:off x="132988" y="1151036"/>
            <a:ext cx="6886003" cy="358444"/>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i="1" dirty="0"/>
              <a:t>Combined Working Groups’ Reports Released, Spring 2017</a:t>
            </a:r>
          </a:p>
        </p:txBody>
      </p:sp>
      <p:sp>
        <p:nvSpPr>
          <p:cNvPr id="6" name="Text Placeholder 6"/>
          <p:cNvSpPr txBox="1">
            <a:spLocks/>
          </p:cNvSpPr>
          <p:nvPr/>
        </p:nvSpPr>
        <p:spPr>
          <a:xfrm>
            <a:off x="1740878" y="1943605"/>
            <a:ext cx="5934808" cy="351829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endParaRPr lang="en-US" altLang="en-US" sz="1500" b="1" i="1" dirty="0">
              <a:solidFill>
                <a:schemeClr val="bg1">
                  <a:lumMod val="50000"/>
                </a:schemeClr>
              </a:solidFill>
            </a:endParaRPr>
          </a:p>
        </p:txBody>
      </p:sp>
      <p:pic>
        <p:nvPicPr>
          <p:cNvPr id="13" name="Picture 12"/>
          <p:cNvPicPr>
            <a:picLocks noChangeAspect="1"/>
          </p:cNvPicPr>
          <p:nvPr/>
        </p:nvPicPr>
        <p:blipFill>
          <a:blip r:embed="rId3"/>
          <a:stretch>
            <a:fillRect/>
          </a:stretch>
        </p:blipFill>
        <p:spPr>
          <a:xfrm>
            <a:off x="6325907" y="4886790"/>
            <a:ext cx="1521071" cy="1259717"/>
          </a:xfrm>
          <a:prstGeom prst="rect">
            <a:avLst/>
          </a:prstGeom>
        </p:spPr>
      </p:pic>
      <p:grpSp>
        <p:nvGrpSpPr>
          <p:cNvPr id="1025" name="Group 5"/>
          <p:cNvGrpSpPr>
            <a:grpSpLocks/>
          </p:cNvGrpSpPr>
          <p:nvPr/>
        </p:nvGrpSpPr>
        <p:grpSpPr bwMode="auto">
          <a:xfrm>
            <a:off x="3124200" y="1104900"/>
            <a:ext cx="4505325" cy="342900"/>
            <a:chOff x="3460750" y="10433050"/>
            <a:chExt cx="6007100" cy="457200"/>
          </a:xfrm>
        </p:grpSpPr>
        <p:sp>
          <p:nvSpPr>
            <p:cNvPr id="1028" name="Triangle 2"/>
            <p:cNvSpPr>
              <a:spLocks noChangeArrowheads="1"/>
            </p:cNvSpPr>
            <p:nvPr/>
          </p:nvSpPr>
          <p:spPr bwMode="auto">
            <a:xfrm>
              <a:off x="3456432" y="10418048"/>
              <a:ext cx="347472" cy="4450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027" name="Triangle 3"/>
            <p:cNvSpPr>
              <a:spLocks noChangeArrowheads="1"/>
            </p:cNvSpPr>
            <p:nvPr/>
          </p:nvSpPr>
          <p:spPr bwMode="auto">
            <a:xfrm>
              <a:off x="6260592" y="10460720"/>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026" name="Triangle 4"/>
            <p:cNvSpPr>
              <a:spLocks noChangeArrowheads="1"/>
            </p:cNvSpPr>
            <p:nvPr/>
          </p:nvSpPr>
          <p:spPr bwMode="auto">
            <a:xfrm>
              <a:off x="9131808" y="10448528"/>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 name="Group 5"/>
          <p:cNvGrpSpPr>
            <a:grpSpLocks/>
          </p:cNvGrpSpPr>
          <p:nvPr/>
        </p:nvGrpSpPr>
        <p:grpSpPr bwMode="auto">
          <a:xfrm>
            <a:off x="3124200" y="1104900"/>
            <a:ext cx="4505325" cy="342900"/>
            <a:chOff x="3460750" y="10433050"/>
            <a:chExt cx="6007100" cy="457200"/>
          </a:xfrm>
        </p:grpSpPr>
        <p:sp>
          <p:nvSpPr>
            <p:cNvPr id="3" name="Triangle 2"/>
            <p:cNvSpPr>
              <a:spLocks noChangeArrowheads="1"/>
            </p:cNvSpPr>
            <p:nvPr/>
          </p:nvSpPr>
          <p:spPr bwMode="auto">
            <a:xfrm>
              <a:off x="3456432" y="10418048"/>
              <a:ext cx="347472" cy="4450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 name="Triangle 3"/>
            <p:cNvSpPr>
              <a:spLocks noChangeArrowheads="1"/>
            </p:cNvSpPr>
            <p:nvPr/>
          </p:nvSpPr>
          <p:spPr bwMode="auto">
            <a:xfrm>
              <a:off x="6260592" y="10460720"/>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7" name="Triangle 4"/>
            <p:cNvSpPr>
              <a:spLocks noChangeArrowheads="1"/>
            </p:cNvSpPr>
            <p:nvPr/>
          </p:nvSpPr>
          <p:spPr bwMode="auto">
            <a:xfrm>
              <a:off x="9131808" y="10448528"/>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8" name="Group 5"/>
          <p:cNvGrpSpPr>
            <a:grpSpLocks/>
          </p:cNvGrpSpPr>
          <p:nvPr/>
        </p:nvGrpSpPr>
        <p:grpSpPr bwMode="auto">
          <a:xfrm>
            <a:off x="3124200" y="1104900"/>
            <a:ext cx="4505325" cy="342900"/>
            <a:chOff x="3460750" y="10433050"/>
            <a:chExt cx="6007100" cy="457200"/>
          </a:xfrm>
        </p:grpSpPr>
        <p:sp>
          <p:nvSpPr>
            <p:cNvPr id="9" name="Triangle 2"/>
            <p:cNvSpPr>
              <a:spLocks noChangeArrowheads="1"/>
            </p:cNvSpPr>
            <p:nvPr/>
          </p:nvSpPr>
          <p:spPr bwMode="auto">
            <a:xfrm>
              <a:off x="3456432" y="10418048"/>
              <a:ext cx="347472" cy="4450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0" name="Triangle 3"/>
            <p:cNvSpPr>
              <a:spLocks noChangeArrowheads="1"/>
            </p:cNvSpPr>
            <p:nvPr/>
          </p:nvSpPr>
          <p:spPr bwMode="auto">
            <a:xfrm>
              <a:off x="6260592" y="10460720"/>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1" name="Triangle 4"/>
            <p:cNvSpPr>
              <a:spLocks noChangeArrowheads="1"/>
            </p:cNvSpPr>
            <p:nvPr/>
          </p:nvSpPr>
          <p:spPr bwMode="auto">
            <a:xfrm>
              <a:off x="9131808" y="10448528"/>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12" name="Group 5"/>
          <p:cNvGrpSpPr>
            <a:grpSpLocks/>
          </p:cNvGrpSpPr>
          <p:nvPr/>
        </p:nvGrpSpPr>
        <p:grpSpPr bwMode="auto">
          <a:xfrm>
            <a:off x="3124200" y="1104900"/>
            <a:ext cx="4505325" cy="342900"/>
            <a:chOff x="3460750" y="10433050"/>
            <a:chExt cx="6007100" cy="457200"/>
          </a:xfrm>
        </p:grpSpPr>
        <p:sp>
          <p:nvSpPr>
            <p:cNvPr id="14" name="Triangle 2"/>
            <p:cNvSpPr>
              <a:spLocks noChangeArrowheads="1"/>
            </p:cNvSpPr>
            <p:nvPr/>
          </p:nvSpPr>
          <p:spPr bwMode="auto">
            <a:xfrm>
              <a:off x="3456432" y="10418048"/>
              <a:ext cx="347472" cy="4450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5" name="Triangle 3"/>
            <p:cNvSpPr>
              <a:spLocks noChangeArrowheads="1"/>
            </p:cNvSpPr>
            <p:nvPr/>
          </p:nvSpPr>
          <p:spPr bwMode="auto">
            <a:xfrm>
              <a:off x="6260592" y="10460720"/>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6" name="Triangle 4"/>
            <p:cNvSpPr>
              <a:spLocks noChangeArrowheads="1"/>
            </p:cNvSpPr>
            <p:nvPr/>
          </p:nvSpPr>
          <p:spPr bwMode="auto">
            <a:xfrm>
              <a:off x="9131808" y="10448528"/>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17" name="Group 5"/>
          <p:cNvGrpSpPr>
            <a:grpSpLocks/>
          </p:cNvGrpSpPr>
          <p:nvPr/>
        </p:nvGrpSpPr>
        <p:grpSpPr bwMode="auto">
          <a:xfrm>
            <a:off x="3124200" y="1104900"/>
            <a:ext cx="4505325" cy="342900"/>
            <a:chOff x="3460750" y="10433050"/>
            <a:chExt cx="6007100" cy="457200"/>
          </a:xfrm>
        </p:grpSpPr>
        <p:sp>
          <p:nvSpPr>
            <p:cNvPr id="18" name="Triangle 2"/>
            <p:cNvSpPr>
              <a:spLocks noChangeArrowheads="1"/>
            </p:cNvSpPr>
            <p:nvPr/>
          </p:nvSpPr>
          <p:spPr bwMode="auto">
            <a:xfrm>
              <a:off x="3456432" y="10418048"/>
              <a:ext cx="347472" cy="4450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0" name="Triangle 3"/>
            <p:cNvSpPr>
              <a:spLocks noChangeArrowheads="1"/>
            </p:cNvSpPr>
            <p:nvPr/>
          </p:nvSpPr>
          <p:spPr bwMode="auto">
            <a:xfrm>
              <a:off x="6260592" y="10460720"/>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1" name="Triangle 4"/>
            <p:cNvSpPr>
              <a:spLocks noChangeArrowheads="1"/>
            </p:cNvSpPr>
            <p:nvPr/>
          </p:nvSpPr>
          <p:spPr bwMode="auto">
            <a:xfrm>
              <a:off x="9131808" y="10448528"/>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2" name="Group 5"/>
          <p:cNvGrpSpPr>
            <a:grpSpLocks/>
          </p:cNvGrpSpPr>
          <p:nvPr/>
        </p:nvGrpSpPr>
        <p:grpSpPr bwMode="auto">
          <a:xfrm>
            <a:off x="3124200" y="1104900"/>
            <a:ext cx="4505325" cy="342900"/>
            <a:chOff x="3460750" y="10433050"/>
            <a:chExt cx="6007100" cy="457200"/>
          </a:xfrm>
        </p:grpSpPr>
        <p:sp>
          <p:nvSpPr>
            <p:cNvPr id="23" name="Triangle 2"/>
            <p:cNvSpPr>
              <a:spLocks noChangeArrowheads="1"/>
            </p:cNvSpPr>
            <p:nvPr/>
          </p:nvSpPr>
          <p:spPr bwMode="auto">
            <a:xfrm>
              <a:off x="3456432" y="10418048"/>
              <a:ext cx="347472" cy="4450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4" name="Triangle 3"/>
            <p:cNvSpPr>
              <a:spLocks noChangeArrowheads="1"/>
            </p:cNvSpPr>
            <p:nvPr/>
          </p:nvSpPr>
          <p:spPr bwMode="auto">
            <a:xfrm>
              <a:off x="6260592" y="10460720"/>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5" name="Triangle 4"/>
            <p:cNvSpPr>
              <a:spLocks noChangeArrowheads="1"/>
            </p:cNvSpPr>
            <p:nvPr/>
          </p:nvSpPr>
          <p:spPr bwMode="auto">
            <a:xfrm>
              <a:off x="9131808" y="10448528"/>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43" name="Group 42">
            <a:extLst>
              <a:ext uri="{FF2B5EF4-FFF2-40B4-BE49-F238E27FC236}">
                <a16:creationId xmlns="" xmlns:a16="http://schemas.microsoft.com/office/drawing/2014/main" id="{AACF0017-F43D-C74B-B39E-8787AEA90AE7}"/>
              </a:ext>
            </a:extLst>
          </p:cNvPr>
          <p:cNvGrpSpPr/>
          <p:nvPr/>
        </p:nvGrpSpPr>
        <p:grpSpPr>
          <a:xfrm>
            <a:off x="134010" y="304682"/>
            <a:ext cx="8875980" cy="1348266"/>
            <a:chOff x="167586" y="194319"/>
            <a:chExt cx="11192343" cy="1348266"/>
          </a:xfrm>
        </p:grpSpPr>
        <p:sp>
          <p:nvSpPr>
            <p:cNvPr id="44" name="Pentagon 43">
              <a:extLst>
                <a:ext uri="{FF2B5EF4-FFF2-40B4-BE49-F238E27FC236}">
                  <a16:creationId xmlns="" xmlns:a16="http://schemas.microsoft.com/office/drawing/2014/main" id="{F9FA3421-BEE3-6E4C-A1A8-78EE3897AEFD}"/>
                </a:ext>
              </a:extLst>
            </p:cNvPr>
            <p:cNvSpPr/>
            <p:nvPr/>
          </p:nvSpPr>
          <p:spPr>
            <a:xfrm>
              <a:off x="167586" y="219772"/>
              <a:ext cx="1148476" cy="730922"/>
            </a:xfrm>
            <a:prstGeom prst="homePlate">
              <a:avLst>
                <a:gd name="adj" fmla="val 50000"/>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2010</a:t>
              </a:r>
            </a:p>
          </p:txBody>
        </p:sp>
        <p:sp>
          <p:nvSpPr>
            <p:cNvPr id="45" name="Pentagon 44">
              <a:extLst>
                <a:ext uri="{FF2B5EF4-FFF2-40B4-BE49-F238E27FC236}">
                  <a16:creationId xmlns="" xmlns:a16="http://schemas.microsoft.com/office/drawing/2014/main" id="{8696536C-E645-E048-9906-04B8632F62D1}"/>
                </a:ext>
              </a:extLst>
            </p:cNvPr>
            <p:cNvSpPr/>
            <p:nvPr/>
          </p:nvSpPr>
          <p:spPr>
            <a:xfrm>
              <a:off x="1453550" y="201221"/>
              <a:ext cx="1125414" cy="730922"/>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2011</a:t>
              </a:r>
            </a:p>
          </p:txBody>
        </p:sp>
        <p:sp>
          <p:nvSpPr>
            <p:cNvPr id="46" name="Pentagon 45">
              <a:extLst>
                <a:ext uri="{FF2B5EF4-FFF2-40B4-BE49-F238E27FC236}">
                  <a16:creationId xmlns="" xmlns:a16="http://schemas.microsoft.com/office/drawing/2014/main" id="{D75A3260-F675-3A4C-8A85-20B6514DFE03}"/>
                </a:ext>
              </a:extLst>
            </p:cNvPr>
            <p:cNvSpPr/>
            <p:nvPr/>
          </p:nvSpPr>
          <p:spPr>
            <a:xfrm>
              <a:off x="2707919" y="217646"/>
              <a:ext cx="1125414" cy="730922"/>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2012</a:t>
              </a:r>
            </a:p>
          </p:txBody>
        </p:sp>
        <p:sp>
          <p:nvSpPr>
            <p:cNvPr id="47" name="Pentagon 46">
              <a:extLst>
                <a:ext uri="{FF2B5EF4-FFF2-40B4-BE49-F238E27FC236}">
                  <a16:creationId xmlns="" xmlns:a16="http://schemas.microsoft.com/office/drawing/2014/main" id="{81775A66-A1AC-0A44-990A-DD17C61DAD0D}"/>
                </a:ext>
              </a:extLst>
            </p:cNvPr>
            <p:cNvSpPr/>
            <p:nvPr/>
          </p:nvSpPr>
          <p:spPr>
            <a:xfrm>
              <a:off x="3915243" y="217645"/>
              <a:ext cx="1097529" cy="730923"/>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2013</a:t>
              </a:r>
            </a:p>
          </p:txBody>
        </p:sp>
        <p:sp>
          <p:nvSpPr>
            <p:cNvPr id="48" name="Pentagon 47">
              <a:extLst>
                <a:ext uri="{FF2B5EF4-FFF2-40B4-BE49-F238E27FC236}">
                  <a16:creationId xmlns="" xmlns:a16="http://schemas.microsoft.com/office/drawing/2014/main" id="{7D46EC86-7E05-8F49-A4E4-8DD51DD1DD9F}"/>
                </a:ext>
              </a:extLst>
            </p:cNvPr>
            <p:cNvSpPr/>
            <p:nvPr/>
          </p:nvSpPr>
          <p:spPr>
            <a:xfrm>
              <a:off x="5093329" y="194319"/>
              <a:ext cx="1125414" cy="754249"/>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2014</a:t>
              </a:r>
            </a:p>
          </p:txBody>
        </p:sp>
        <p:sp>
          <p:nvSpPr>
            <p:cNvPr id="49" name="Pentagon 48">
              <a:extLst>
                <a:ext uri="{FF2B5EF4-FFF2-40B4-BE49-F238E27FC236}">
                  <a16:creationId xmlns="" xmlns:a16="http://schemas.microsoft.com/office/drawing/2014/main" id="{337C069D-7248-4440-B38D-8C0FC0C1246B}"/>
                </a:ext>
              </a:extLst>
            </p:cNvPr>
            <p:cNvSpPr/>
            <p:nvPr/>
          </p:nvSpPr>
          <p:spPr>
            <a:xfrm>
              <a:off x="6290625" y="201221"/>
              <a:ext cx="1125414" cy="730922"/>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2015</a:t>
              </a:r>
            </a:p>
          </p:txBody>
        </p:sp>
        <p:sp>
          <p:nvSpPr>
            <p:cNvPr id="50" name="Pentagon 49">
              <a:extLst>
                <a:ext uri="{FF2B5EF4-FFF2-40B4-BE49-F238E27FC236}">
                  <a16:creationId xmlns="" xmlns:a16="http://schemas.microsoft.com/office/drawing/2014/main" id="{CE5395B8-58C1-2F49-96C1-569E2616F122}"/>
                </a:ext>
              </a:extLst>
            </p:cNvPr>
            <p:cNvSpPr/>
            <p:nvPr/>
          </p:nvSpPr>
          <p:spPr>
            <a:xfrm>
              <a:off x="7496596" y="213678"/>
              <a:ext cx="1105391" cy="734890"/>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2016</a:t>
              </a:r>
            </a:p>
          </p:txBody>
        </p:sp>
        <p:sp>
          <p:nvSpPr>
            <p:cNvPr id="51" name="Pentagon 50">
              <a:extLst>
                <a:ext uri="{FF2B5EF4-FFF2-40B4-BE49-F238E27FC236}">
                  <a16:creationId xmlns="" xmlns:a16="http://schemas.microsoft.com/office/drawing/2014/main" id="{996BE395-AA53-5741-828A-CA2F9543115D}"/>
                </a:ext>
              </a:extLst>
            </p:cNvPr>
            <p:cNvSpPr/>
            <p:nvPr/>
          </p:nvSpPr>
          <p:spPr>
            <a:xfrm>
              <a:off x="8682545" y="194321"/>
              <a:ext cx="1399532" cy="1348264"/>
            </a:xfrm>
            <a:prstGeom prst="homePlate">
              <a:avLst/>
            </a:prstGeom>
            <a:solidFill>
              <a:srgbClr val="EB5D0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2017</a:t>
              </a:r>
            </a:p>
          </p:txBody>
        </p:sp>
        <p:sp>
          <p:nvSpPr>
            <p:cNvPr id="52" name="Pentagon 51">
              <a:extLst>
                <a:ext uri="{FF2B5EF4-FFF2-40B4-BE49-F238E27FC236}">
                  <a16:creationId xmlns="" xmlns:a16="http://schemas.microsoft.com/office/drawing/2014/main" id="{D37B131C-6BF5-7D4F-9ECD-24D497049A60}"/>
                </a:ext>
              </a:extLst>
            </p:cNvPr>
            <p:cNvSpPr/>
            <p:nvPr/>
          </p:nvSpPr>
          <p:spPr>
            <a:xfrm>
              <a:off x="10234515" y="194320"/>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2018</a:t>
              </a:r>
            </a:p>
          </p:txBody>
        </p:sp>
      </p:grpSp>
      <p:sp>
        <p:nvSpPr>
          <p:cNvPr id="27" name="TextBox 26">
            <a:extLst>
              <a:ext uri="{FF2B5EF4-FFF2-40B4-BE49-F238E27FC236}">
                <a16:creationId xmlns="" xmlns:a16="http://schemas.microsoft.com/office/drawing/2014/main" id="{E7CCB817-1A1E-7E4F-B01E-06B712D2CB03}"/>
              </a:ext>
            </a:extLst>
          </p:cNvPr>
          <p:cNvSpPr txBox="1"/>
          <p:nvPr/>
        </p:nvSpPr>
        <p:spPr>
          <a:xfrm>
            <a:off x="5497991" y="6149870"/>
            <a:ext cx="3419978" cy="338554"/>
          </a:xfrm>
          <a:prstGeom prst="rect">
            <a:avLst/>
          </a:prstGeom>
          <a:noFill/>
          <a:ln>
            <a:solidFill>
              <a:schemeClr val="accent1"/>
            </a:solidFill>
          </a:ln>
        </p:spPr>
        <p:txBody>
          <a:bodyPr wrap="square" rtlCol="0">
            <a:spAutoFit/>
          </a:bodyPr>
          <a:lstStyle/>
          <a:p>
            <a:r>
              <a:rPr lang="en-US" sz="1600" dirty="0"/>
              <a:t>http://</a:t>
            </a:r>
            <a:r>
              <a:rPr lang="en-US" sz="1600" dirty="0" err="1"/>
              <a:t>undergrad.aa.ufl.edu</a:t>
            </a:r>
            <a:r>
              <a:rPr lang="en-US" sz="1600" dirty="0"/>
              <a:t>/</a:t>
            </a:r>
            <a:r>
              <a:rPr lang="en-US" sz="1600" dirty="0" err="1"/>
              <a:t>uf</a:t>
            </a:r>
            <a:r>
              <a:rPr lang="en-US" sz="1600" dirty="0"/>
              <a:t>-quest/</a:t>
            </a:r>
          </a:p>
        </p:txBody>
      </p:sp>
      <p:sp>
        <p:nvSpPr>
          <p:cNvPr id="28" name="Frame 27">
            <a:extLst>
              <a:ext uri="{FF2B5EF4-FFF2-40B4-BE49-F238E27FC236}">
                <a16:creationId xmlns="" xmlns:a16="http://schemas.microsoft.com/office/drawing/2014/main" id="{B9874169-4A24-5646-947D-4F1874F0E630}"/>
              </a:ext>
            </a:extLst>
          </p:cNvPr>
          <p:cNvSpPr/>
          <p:nvPr/>
        </p:nvSpPr>
        <p:spPr>
          <a:xfrm>
            <a:off x="148898" y="2280862"/>
            <a:ext cx="2841376" cy="986320"/>
          </a:xfrm>
          <a:prstGeom prst="frame">
            <a:avLst>
              <a:gd name="adj1" fmla="val 5720"/>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89921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1012240" y="967689"/>
            <a:ext cx="7200144" cy="645124"/>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i="1" dirty="0"/>
              <a:t>Current UF Quest Framework, Spring 2018</a:t>
            </a:r>
          </a:p>
        </p:txBody>
      </p:sp>
      <p:sp>
        <p:nvSpPr>
          <p:cNvPr id="6" name="Text Placeholder 6"/>
          <p:cNvSpPr txBox="1">
            <a:spLocks/>
          </p:cNvSpPr>
          <p:nvPr/>
        </p:nvSpPr>
        <p:spPr>
          <a:xfrm>
            <a:off x="1740878" y="1943605"/>
            <a:ext cx="5934808" cy="351829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endParaRPr lang="en-US" altLang="en-US" sz="1500" b="1" i="1" dirty="0">
              <a:solidFill>
                <a:schemeClr val="bg1">
                  <a:lumMod val="50000"/>
                </a:schemeClr>
              </a:solidFill>
            </a:endParaRPr>
          </a:p>
        </p:txBody>
      </p:sp>
      <p:pic>
        <p:nvPicPr>
          <p:cNvPr id="13" name="Picture 12"/>
          <p:cNvPicPr>
            <a:picLocks noChangeAspect="1"/>
          </p:cNvPicPr>
          <p:nvPr/>
        </p:nvPicPr>
        <p:blipFill>
          <a:blip r:embed="rId2"/>
          <a:stretch>
            <a:fillRect/>
          </a:stretch>
        </p:blipFill>
        <p:spPr>
          <a:xfrm>
            <a:off x="7354526" y="3660531"/>
            <a:ext cx="1521071" cy="1259717"/>
          </a:xfrm>
          <a:prstGeom prst="rect">
            <a:avLst/>
          </a:prstGeom>
        </p:spPr>
      </p:pic>
      <p:grpSp>
        <p:nvGrpSpPr>
          <p:cNvPr id="1025" name="Group 5"/>
          <p:cNvGrpSpPr>
            <a:grpSpLocks/>
          </p:cNvGrpSpPr>
          <p:nvPr/>
        </p:nvGrpSpPr>
        <p:grpSpPr bwMode="auto">
          <a:xfrm>
            <a:off x="3124200" y="1104900"/>
            <a:ext cx="4505325" cy="342900"/>
            <a:chOff x="3460750" y="10433050"/>
            <a:chExt cx="6007100" cy="457200"/>
          </a:xfrm>
        </p:grpSpPr>
        <p:sp>
          <p:nvSpPr>
            <p:cNvPr id="1028" name="Triangle 2"/>
            <p:cNvSpPr>
              <a:spLocks noChangeArrowheads="1"/>
            </p:cNvSpPr>
            <p:nvPr/>
          </p:nvSpPr>
          <p:spPr bwMode="auto">
            <a:xfrm>
              <a:off x="3456432" y="10418048"/>
              <a:ext cx="347472" cy="4450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027" name="Triangle 3"/>
            <p:cNvSpPr>
              <a:spLocks noChangeArrowheads="1"/>
            </p:cNvSpPr>
            <p:nvPr/>
          </p:nvSpPr>
          <p:spPr bwMode="auto">
            <a:xfrm>
              <a:off x="6260592" y="10460720"/>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026" name="Triangle 4"/>
            <p:cNvSpPr>
              <a:spLocks noChangeArrowheads="1"/>
            </p:cNvSpPr>
            <p:nvPr/>
          </p:nvSpPr>
          <p:spPr bwMode="auto">
            <a:xfrm>
              <a:off x="9131808" y="10448528"/>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 name="Group 5"/>
          <p:cNvGrpSpPr>
            <a:grpSpLocks/>
          </p:cNvGrpSpPr>
          <p:nvPr/>
        </p:nvGrpSpPr>
        <p:grpSpPr bwMode="auto">
          <a:xfrm>
            <a:off x="3124200" y="1104900"/>
            <a:ext cx="4505325" cy="342900"/>
            <a:chOff x="3460750" y="10433050"/>
            <a:chExt cx="6007100" cy="457200"/>
          </a:xfrm>
        </p:grpSpPr>
        <p:sp>
          <p:nvSpPr>
            <p:cNvPr id="3" name="Triangle 2"/>
            <p:cNvSpPr>
              <a:spLocks noChangeArrowheads="1"/>
            </p:cNvSpPr>
            <p:nvPr/>
          </p:nvSpPr>
          <p:spPr bwMode="auto">
            <a:xfrm>
              <a:off x="3456432" y="10418048"/>
              <a:ext cx="347472" cy="4450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 name="Triangle 3"/>
            <p:cNvSpPr>
              <a:spLocks noChangeArrowheads="1"/>
            </p:cNvSpPr>
            <p:nvPr/>
          </p:nvSpPr>
          <p:spPr bwMode="auto">
            <a:xfrm>
              <a:off x="6260592" y="10460720"/>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7" name="Triangle 4"/>
            <p:cNvSpPr>
              <a:spLocks noChangeArrowheads="1"/>
            </p:cNvSpPr>
            <p:nvPr/>
          </p:nvSpPr>
          <p:spPr bwMode="auto">
            <a:xfrm>
              <a:off x="9131808" y="10448528"/>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8" name="Group 5"/>
          <p:cNvGrpSpPr>
            <a:grpSpLocks/>
          </p:cNvGrpSpPr>
          <p:nvPr/>
        </p:nvGrpSpPr>
        <p:grpSpPr bwMode="auto">
          <a:xfrm>
            <a:off x="3124200" y="1104900"/>
            <a:ext cx="4505325" cy="342900"/>
            <a:chOff x="3460750" y="10433050"/>
            <a:chExt cx="6007100" cy="457200"/>
          </a:xfrm>
        </p:grpSpPr>
        <p:sp>
          <p:nvSpPr>
            <p:cNvPr id="9" name="Triangle 2"/>
            <p:cNvSpPr>
              <a:spLocks noChangeArrowheads="1"/>
            </p:cNvSpPr>
            <p:nvPr/>
          </p:nvSpPr>
          <p:spPr bwMode="auto">
            <a:xfrm>
              <a:off x="3456432" y="10418048"/>
              <a:ext cx="347472" cy="4450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0" name="Triangle 3"/>
            <p:cNvSpPr>
              <a:spLocks noChangeArrowheads="1"/>
            </p:cNvSpPr>
            <p:nvPr/>
          </p:nvSpPr>
          <p:spPr bwMode="auto">
            <a:xfrm>
              <a:off x="6260592" y="10460720"/>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1" name="Triangle 4"/>
            <p:cNvSpPr>
              <a:spLocks noChangeArrowheads="1"/>
            </p:cNvSpPr>
            <p:nvPr/>
          </p:nvSpPr>
          <p:spPr bwMode="auto">
            <a:xfrm>
              <a:off x="9131808" y="10448528"/>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12" name="Group 5"/>
          <p:cNvGrpSpPr>
            <a:grpSpLocks/>
          </p:cNvGrpSpPr>
          <p:nvPr/>
        </p:nvGrpSpPr>
        <p:grpSpPr bwMode="auto">
          <a:xfrm>
            <a:off x="3124200" y="1104900"/>
            <a:ext cx="4505325" cy="342900"/>
            <a:chOff x="3460750" y="10433050"/>
            <a:chExt cx="6007100" cy="457200"/>
          </a:xfrm>
        </p:grpSpPr>
        <p:sp>
          <p:nvSpPr>
            <p:cNvPr id="14" name="Triangle 2"/>
            <p:cNvSpPr>
              <a:spLocks noChangeArrowheads="1"/>
            </p:cNvSpPr>
            <p:nvPr/>
          </p:nvSpPr>
          <p:spPr bwMode="auto">
            <a:xfrm>
              <a:off x="3456432" y="10418048"/>
              <a:ext cx="347472" cy="4450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5" name="Triangle 3"/>
            <p:cNvSpPr>
              <a:spLocks noChangeArrowheads="1"/>
            </p:cNvSpPr>
            <p:nvPr/>
          </p:nvSpPr>
          <p:spPr bwMode="auto">
            <a:xfrm>
              <a:off x="6260592" y="10460720"/>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6" name="Triangle 4"/>
            <p:cNvSpPr>
              <a:spLocks noChangeArrowheads="1"/>
            </p:cNvSpPr>
            <p:nvPr/>
          </p:nvSpPr>
          <p:spPr bwMode="auto">
            <a:xfrm>
              <a:off x="9131808" y="10448528"/>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17" name="Group 5"/>
          <p:cNvGrpSpPr>
            <a:grpSpLocks/>
          </p:cNvGrpSpPr>
          <p:nvPr/>
        </p:nvGrpSpPr>
        <p:grpSpPr bwMode="auto">
          <a:xfrm>
            <a:off x="3124200" y="1104900"/>
            <a:ext cx="4505325" cy="342900"/>
            <a:chOff x="3460750" y="10433050"/>
            <a:chExt cx="6007100" cy="457200"/>
          </a:xfrm>
        </p:grpSpPr>
        <p:sp>
          <p:nvSpPr>
            <p:cNvPr id="18" name="Triangle 2"/>
            <p:cNvSpPr>
              <a:spLocks noChangeArrowheads="1"/>
            </p:cNvSpPr>
            <p:nvPr/>
          </p:nvSpPr>
          <p:spPr bwMode="auto">
            <a:xfrm>
              <a:off x="3456432" y="10418048"/>
              <a:ext cx="347472" cy="4450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0" name="Triangle 3"/>
            <p:cNvSpPr>
              <a:spLocks noChangeArrowheads="1"/>
            </p:cNvSpPr>
            <p:nvPr/>
          </p:nvSpPr>
          <p:spPr bwMode="auto">
            <a:xfrm>
              <a:off x="6260592" y="10460720"/>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1" name="Triangle 4"/>
            <p:cNvSpPr>
              <a:spLocks noChangeArrowheads="1"/>
            </p:cNvSpPr>
            <p:nvPr/>
          </p:nvSpPr>
          <p:spPr bwMode="auto">
            <a:xfrm>
              <a:off x="9131808" y="10448528"/>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2" name="Group 5"/>
          <p:cNvGrpSpPr>
            <a:grpSpLocks/>
          </p:cNvGrpSpPr>
          <p:nvPr/>
        </p:nvGrpSpPr>
        <p:grpSpPr bwMode="auto">
          <a:xfrm>
            <a:off x="3124200" y="1104900"/>
            <a:ext cx="4505325" cy="342900"/>
            <a:chOff x="3460750" y="10433050"/>
            <a:chExt cx="6007100" cy="457200"/>
          </a:xfrm>
        </p:grpSpPr>
        <p:sp>
          <p:nvSpPr>
            <p:cNvPr id="23" name="Triangle 2"/>
            <p:cNvSpPr>
              <a:spLocks noChangeArrowheads="1"/>
            </p:cNvSpPr>
            <p:nvPr/>
          </p:nvSpPr>
          <p:spPr bwMode="auto">
            <a:xfrm>
              <a:off x="3456432" y="10418048"/>
              <a:ext cx="347472" cy="4450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4" name="Triangle 3"/>
            <p:cNvSpPr>
              <a:spLocks noChangeArrowheads="1"/>
            </p:cNvSpPr>
            <p:nvPr/>
          </p:nvSpPr>
          <p:spPr bwMode="auto">
            <a:xfrm>
              <a:off x="6260592" y="10460720"/>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5" name="Triangle 4"/>
            <p:cNvSpPr>
              <a:spLocks noChangeArrowheads="1"/>
            </p:cNvSpPr>
            <p:nvPr/>
          </p:nvSpPr>
          <p:spPr bwMode="auto">
            <a:xfrm>
              <a:off x="9131808" y="10448528"/>
              <a:ext cx="347472" cy="4389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 name="Group 29">
            <a:extLst>
              <a:ext uri="{FF2B5EF4-FFF2-40B4-BE49-F238E27FC236}">
                <a16:creationId xmlns="" xmlns:a16="http://schemas.microsoft.com/office/drawing/2014/main" id="{7250432D-E5D5-9043-BCD8-C25A3472E124}"/>
              </a:ext>
            </a:extLst>
          </p:cNvPr>
          <p:cNvGrpSpPr/>
          <p:nvPr/>
        </p:nvGrpSpPr>
        <p:grpSpPr>
          <a:xfrm>
            <a:off x="134010" y="152400"/>
            <a:ext cx="8875982" cy="1275017"/>
            <a:chOff x="167586" y="42037"/>
            <a:chExt cx="11192345" cy="1275017"/>
          </a:xfrm>
        </p:grpSpPr>
        <p:sp>
          <p:nvSpPr>
            <p:cNvPr id="31" name="Pentagon 30">
              <a:extLst>
                <a:ext uri="{FF2B5EF4-FFF2-40B4-BE49-F238E27FC236}">
                  <a16:creationId xmlns="" xmlns:a16="http://schemas.microsoft.com/office/drawing/2014/main" id="{D55FCA29-7C2A-3647-A86C-25BEAA8E3A41}"/>
                </a:ext>
              </a:extLst>
            </p:cNvPr>
            <p:cNvSpPr/>
            <p:nvPr/>
          </p:nvSpPr>
          <p:spPr>
            <a:xfrm>
              <a:off x="167586" y="219772"/>
              <a:ext cx="1148476" cy="730922"/>
            </a:xfrm>
            <a:prstGeom prst="homePlate">
              <a:avLst>
                <a:gd name="adj" fmla="val 50000"/>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2010</a:t>
              </a:r>
            </a:p>
          </p:txBody>
        </p:sp>
        <p:sp>
          <p:nvSpPr>
            <p:cNvPr id="32" name="Pentagon 31">
              <a:extLst>
                <a:ext uri="{FF2B5EF4-FFF2-40B4-BE49-F238E27FC236}">
                  <a16:creationId xmlns="" xmlns:a16="http://schemas.microsoft.com/office/drawing/2014/main" id="{AA31A578-154F-5D4B-BE11-E25E1583017B}"/>
                </a:ext>
              </a:extLst>
            </p:cNvPr>
            <p:cNvSpPr/>
            <p:nvPr/>
          </p:nvSpPr>
          <p:spPr>
            <a:xfrm>
              <a:off x="1453550" y="201221"/>
              <a:ext cx="1125414" cy="730922"/>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2011</a:t>
              </a:r>
            </a:p>
          </p:txBody>
        </p:sp>
        <p:sp>
          <p:nvSpPr>
            <p:cNvPr id="33" name="Pentagon 32">
              <a:extLst>
                <a:ext uri="{FF2B5EF4-FFF2-40B4-BE49-F238E27FC236}">
                  <a16:creationId xmlns="" xmlns:a16="http://schemas.microsoft.com/office/drawing/2014/main" id="{CD2B5F31-8DF3-6249-AAC3-EEAE7F760A22}"/>
                </a:ext>
              </a:extLst>
            </p:cNvPr>
            <p:cNvSpPr/>
            <p:nvPr/>
          </p:nvSpPr>
          <p:spPr>
            <a:xfrm>
              <a:off x="2707919" y="217646"/>
              <a:ext cx="1125414" cy="730922"/>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2012</a:t>
              </a:r>
            </a:p>
          </p:txBody>
        </p:sp>
        <p:sp>
          <p:nvSpPr>
            <p:cNvPr id="34" name="Pentagon 33">
              <a:extLst>
                <a:ext uri="{FF2B5EF4-FFF2-40B4-BE49-F238E27FC236}">
                  <a16:creationId xmlns="" xmlns:a16="http://schemas.microsoft.com/office/drawing/2014/main" id="{DDB23962-83FB-8044-993B-321E4F844A3A}"/>
                </a:ext>
              </a:extLst>
            </p:cNvPr>
            <p:cNvSpPr/>
            <p:nvPr/>
          </p:nvSpPr>
          <p:spPr>
            <a:xfrm>
              <a:off x="3915243" y="217645"/>
              <a:ext cx="1097529" cy="730923"/>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2013</a:t>
              </a:r>
            </a:p>
          </p:txBody>
        </p:sp>
        <p:sp>
          <p:nvSpPr>
            <p:cNvPr id="35" name="Pentagon 34">
              <a:extLst>
                <a:ext uri="{FF2B5EF4-FFF2-40B4-BE49-F238E27FC236}">
                  <a16:creationId xmlns="" xmlns:a16="http://schemas.microsoft.com/office/drawing/2014/main" id="{F506D420-3035-E04B-9629-ACCD37772071}"/>
                </a:ext>
              </a:extLst>
            </p:cNvPr>
            <p:cNvSpPr/>
            <p:nvPr/>
          </p:nvSpPr>
          <p:spPr>
            <a:xfrm>
              <a:off x="5093329" y="194319"/>
              <a:ext cx="1125414" cy="754249"/>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2014</a:t>
              </a:r>
            </a:p>
          </p:txBody>
        </p:sp>
        <p:sp>
          <p:nvSpPr>
            <p:cNvPr id="36" name="Pentagon 35">
              <a:extLst>
                <a:ext uri="{FF2B5EF4-FFF2-40B4-BE49-F238E27FC236}">
                  <a16:creationId xmlns="" xmlns:a16="http://schemas.microsoft.com/office/drawing/2014/main" id="{64BB5B6B-B3BF-FD44-8D68-78D022E1E723}"/>
                </a:ext>
              </a:extLst>
            </p:cNvPr>
            <p:cNvSpPr/>
            <p:nvPr/>
          </p:nvSpPr>
          <p:spPr>
            <a:xfrm>
              <a:off x="6290625" y="201221"/>
              <a:ext cx="1125414" cy="730922"/>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2015</a:t>
              </a:r>
            </a:p>
          </p:txBody>
        </p:sp>
        <p:sp>
          <p:nvSpPr>
            <p:cNvPr id="37" name="Pentagon 36">
              <a:extLst>
                <a:ext uri="{FF2B5EF4-FFF2-40B4-BE49-F238E27FC236}">
                  <a16:creationId xmlns="" xmlns:a16="http://schemas.microsoft.com/office/drawing/2014/main" id="{29039A00-22F9-1445-9CD0-7013C7BC9175}"/>
                </a:ext>
              </a:extLst>
            </p:cNvPr>
            <p:cNvSpPr/>
            <p:nvPr/>
          </p:nvSpPr>
          <p:spPr>
            <a:xfrm>
              <a:off x="7496596" y="213678"/>
              <a:ext cx="1105391" cy="734890"/>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2016</a:t>
              </a:r>
            </a:p>
          </p:txBody>
        </p:sp>
        <p:sp>
          <p:nvSpPr>
            <p:cNvPr id="38" name="Pentagon 37">
              <a:extLst>
                <a:ext uri="{FF2B5EF4-FFF2-40B4-BE49-F238E27FC236}">
                  <a16:creationId xmlns="" xmlns:a16="http://schemas.microsoft.com/office/drawing/2014/main" id="{6B32AE00-D892-1044-99A1-48A64902F949}"/>
                </a:ext>
              </a:extLst>
            </p:cNvPr>
            <p:cNvSpPr/>
            <p:nvPr/>
          </p:nvSpPr>
          <p:spPr>
            <a:xfrm>
              <a:off x="8682546" y="194321"/>
              <a:ext cx="1197295" cy="754247"/>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2017</a:t>
              </a:r>
            </a:p>
          </p:txBody>
        </p:sp>
        <p:sp>
          <p:nvSpPr>
            <p:cNvPr id="39" name="Pentagon 38">
              <a:extLst>
                <a:ext uri="{FF2B5EF4-FFF2-40B4-BE49-F238E27FC236}">
                  <a16:creationId xmlns="" xmlns:a16="http://schemas.microsoft.com/office/drawing/2014/main" id="{5A60FA2F-2733-9246-8A2D-3C5077A1A038}"/>
                </a:ext>
              </a:extLst>
            </p:cNvPr>
            <p:cNvSpPr/>
            <p:nvPr/>
          </p:nvSpPr>
          <p:spPr>
            <a:xfrm>
              <a:off x="9960398" y="42037"/>
              <a:ext cx="1399533" cy="1275017"/>
            </a:xfrm>
            <a:prstGeom prst="homePlate">
              <a:avLst/>
            </a:prstGeom>
            <a:solidFill>
              <a:srgbClr val="EB5D0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2018</a:t>
              </a:r>
            </a:p>
          </p:txBody>
        </p:sp>
      </p:grpSp>
      <p:pic>
        <p:nvPicPr>
          <p:cNvPr id="19" name="Picture 18"/>
          <p:cNvPicPr>
            <a:picLocks noChangeAspect="1"/>
          </p:cNvPicPr>
          <p:nvPr/>
        </p:nvPicPr>
        <p:blipFill>
          <a:blip r:embed="rId3"/>
          <a:stretch>
            <a:fillRect/>
          </a:stretch>
        </p:blipFill>
        <p:spPr>
          <a:xfrm>
            <a:off x="486183" y="1612813"/>
            <a:ext cx="6667928" cy="5245187"/>
          </a:xfrm>
          <a:prstGeom prst="rect">
            <a:avLst/>
          </a:prstGeom>
        </p:spPr>
      </p:pic>
    </p:spTree>
    <p:extLst>
      <p:ext uri="{BB962C8B-B14F-4D97-AF65-F5344CB8AC3E}">
        <p14:creationId xmlns:p14="http://schemas.microsoft.com/office/powerpoint/2010/main" val="740178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edPowerpoint_11_16_4-3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2" y="0"/>
            <a:ext cx="9144000" cy="6858000"/>
          </a:xfrm>
          <a:prstGeom prst="rect">
            <a:avLst/>
          </a:prstGeom>
          <a:ln>
            <a:solidFill>
              <a:schemeClr val="tx1"/>
            </a:solidFill>
          </a:ln>
        </p:spPr>
      </p:pic>
      <p:sp>
        <p:nvSpPr>
          <p:cNvPr id="5" name="Title 4"/>
          <p:cNvSpPr txBox="1">
            <a:spLocks/>
          </p:cNvSpPr>
          <p:nvPr/>
        </p:nvSpPr>
        <p:spPr>
          <a:xfrm>
            <a:off x="457200" y="2391649"/>
            <a:ext cx="8229599" cy="66943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i="1" dirty="0"/>
              <a:t>Where We Are Going</a:t>
            </a:r>
          </a:p>
        </p:txBody>
      </p:sp>
      <p:sp>
        <p:nvSpPr>
          <p:cNvPr id="2" name="TextBox 1"/>
          <p:cNvSpPr txBox="1"/>
          <p:nvPr/>
        </p:nvSpPr>
        <p:spPr>
          <a:xfrm>
            <a:off x="975887" y="4868163"/>
            <a:ext cx="7573110" cy="1077218"/>
          </a:xfrm>
          <a:prstGeom prst="rect">
            <a:avLst/>
          </a:prstGeom>
          <a:noFill/>
        </p:spPr>
        <p:txBody>
          <a:bodyPr wrap="square" rtlCol="0">
            <a:spAutoFit/>
          </a:bodyPr>
          <a:lstStyle/>
          <a:p>
            <a:r>
              <a:rPr lang="en-US" sz="1600" i="1" dirty="0" smtClean="0">
                <a:solidFill>
                  <a:schemeClr val="tx1">
                    <a:lumMod val="65000"/>
                    <a:lumOff val="35000"/>
                  </a:schemeClr>
                </a:solidFill>
              </a:rPr>
              <a:t>“</a:t>
            </a:r>
            <a:r>
              <a:rPr lang="en-US" sz="1600" b="1" i="1" dirty="0" smtClean="0">
                <a:solidFill>
                  <a:schemeClr val="tx1">
                    <a:lumMod val="65000"/>
                    <a:lumOff val="35000"/>
                  </a:schemeClr>
                </a:solidFill>
              </a:rPr>
              <a:t>By </a:t>
            </a:r>
            <a:r>
              <a:rPr lang="en-US" sz="1600" b="1" i="1" dirty="0">
                <a:solidFill>
                  <a:schemeClr val="tx1">
                    <a:lumMod val="65000"/>
                    <a:lumOff val="35000"/>
                  </a:schemeClr>
                </a:solidFill>
              </a:rPr>
              <a:t>posing the unanswerable questions of meaning, people establish themselves as question-asking beings. Behind all the cognitive questions for which people find answers, there lurk the unanswerable ones that seem entirely idle and have always been denounced as such.” </a:t>
            </a:r>
            <a:r>
              <a:rPr lang="en-US" sz="1600" b="1" i="1" dirty="0" smtClean="0">
                <a:solidFill>
                  <a:schemeClr val="tx1">
                    <a:lumMod val="65000"/>
                    <a:lumOff val="35000"/>
                  </a:schemeClr>
                </a:solidFill>
              </a:rPr>
              <a:t>–</a:t>
            </a:r>
            <a:r>
              <a:rPr lang="en-US" sz="1600" i="1" dirty="0" smtClean="0">
                <a:solidFill>
                  <a:schemeClr val="tx1">
                    <a:lumMod val="65000"/>
                    <a:lumOff val="35000"/>
                  </a:schemeClr>
                </a:solidFill>
              </a:rPr>
              <a:t>Hannah Arendt</a:t>
            </a:r>
            <a:r>
              <a:rPr lang="en-US" sz="1600" b="1" i="1" dirty="0" smtClean="0">
                <a:solidFill>
                  <a:schemeClr val="tx1">
                    <a:lumMod val="65000"/>
                    <a:lumOff val="35000"/>
                  </a:schemeClr>
                </a:solidFill>
              </a:rPr>
              <a:t>, </a:t>
            </a:r>
            <a:r>
              <a:rPr lang="en-US" sz="1600" i="1" u="sng" dirty="0" smtClean="0">
                <a:solidFill>
                  <a:schemeClr val="tx1">
                    <a:lumMod val="65000"/>
                    <a:lumOff val="35000"/>
                  </a:schemeClr>
                </a:solidFill>
              </a:rPr>
              <a:t>The </a:t>
            </a:r>
            <a:r>
              <a:rPr lang="en-US" sz="1600" i="1" u="sng" dirty="0">
                <a:solidFill>
                  <a:schemeClr val="tx1">
                    <a:lumMod val="65000"/>
                    <a:lumOff val="35000"/>
                  </a:schemeClr>
                </a:solidFill>
              </a:rPr>
              <a:t>Life of the </a:t>
            </a:r>
            <a:r>
              <a:rPr lang="en-US" sz="1600" i="1" u="sng" dirty="0" smtClean="0">
                <a:solidFill>
                  <a:schemeClr val="tx1">
                    <a:lumMod val="65000"/>
                    <a:lumOff val="35000"/>
                  </a:schemeClr>
                </a:solidFill>
              </a:rPr>
              <a:t>Mind</a:t>
            </a:r>
            <a:endParaRPr lang="en-US" sz="1600" b="1" i="1" u="sng" dirty="0">
              <a:solidFill>
                <a:schemeClr val="tx1">
                  <a:lumMod val="65000"/>
                  <a:lumOff val="35000"/>
                </a:schemeClr>
              </a:solidFill>
            </a:endParaRPr>
          </a:p>
        </p:txBody>
      </p:sp>
      <p:pic>
        <p:nvPicPr>
          <p:cNvPr id="17" name="Picture 16"/>
          <p:cNvPicPr>
            <a:picLocks noChangeAspect="1"/>
          </p:cNvPicPr>
          <p:nvPr/>
        </p:nvPicPr>
        <p:blipFill>
          <a:blip r:embed="rId3"/>
          <a:stretch>
            <a:fillRect/>
          </a:stretch>
        </p:blipFill>
        <p:spPr>
          <a:xfrm>
            <a:off x="3316776" y="2928327"/>
            <a:ext cx="2510446" cy="1939836"/>
          </a:xfrm>
          <a:prstGeom prst="rect">
            <a:avLst/>
          </a:prstGeom>
        </p:spPr>
      </p:pic>
      <p:grpSp>
        <p:nvGrpSpPr>
          <p:cNvPr id="6" name="Group 5">
            <a:extLst>
              <a:ext uri="{FF2B5EF4-FFF2-40B4-BE49-F238E27FC236}">
                <a16:creationId xmlns="" xmlns:a16="http://schemas.microsoft.com/office/drawing/2014/main" id="{A3FF645D-5565-814B-9708-2B1FC1A99A38}"/>
              </a:ext>
            </a:extLst>
          </p:cNvPr>
          <p:cNvGrpSpPr/>
          <p:nvPr/>
        </p:nvGrpSpPr>
        <p:grpSpPr>
          <a:xfrm>
            <a:off x="144324" y="231850"/>
            <a:ext cx="8850923" cy="1078403"/>
            <a:chOff x="0" y="106161"/>
            <a:chExt cx="11160748" cy="1078403"/>
          </a:xfrm>
        </p:grpSpPr>
        <p:sp>
          <p:nvSpPr>
            <p:cNvPr id="7" name="Pentagon 6">
              <a:extLst>
                <a:ext uri="{FF2B5EF4-FFF2-40B4-BE49-F238E27FC236}">
                  <a16:creationId xmlns="" xmlns:a16="http://schemas.microsoft.com/office/drawing/2014/main" id="{74352BF8-080E-5043-976F-99F6820648D1}"/>
                </a:ext>
              </a:extLst>
            </p:cNvPr>
            <p:cNvSpPr/>
            <p:nvPr/>
          </p:nvSpPr>
          <p:spPr>
            <a:xfrm>
              <a:off x="0" y="113062"/>
              <a:ext cx="1125415" cy="1055077"/>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2018</a:t>
              </a:r>
            </a:p>
          </p:txBody>
        </p:sp>
        <p:sp>
          <p:nvSpPr>
            <p:cNvPr id="8" name="Pentagon 7">
              <a:extLst>
                <a:ext uri="{FF2B5EF4-FFF2-40B4-BE49-F238E27FC236}">
                  <a16:creationId xmlns="" xmlns:a16="http://schemas.microsoft.com/office/drawing/2014/main" id="{DAEA60F4-21CE-2A45-A40A-EF96FBA8D106}"/>
                </a:ext>
              </a:extLst>
            </p:cNvPr>
            <p:cNvSpPr/>
            <p:nvPr/>
          </p:nvSpPr>
          <p:spPr>
            <a:xfrm>
              <a:off x="1254369" y="113062"/>
              <a:ext cx="1125415" cy="1055077"/>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2019</a:t>
              </a:r>
            </a:p>
          </p:txBody>
        </p:sp>
        <p:sp>
          <p:nvSpPr>
            <p:cNvPr id="9" name="Pentagon 8">
              <a:extLst>
                <a:ext uri="{FF2B5EF4-FFF2-40B4-BE49-F238E27FC236}">
                  <a16:creationId xmlns="" xmlns:a16="http://schemas.microsoft.com/office/drawing/2014/main" id="{0D2D69EC-04E9-4A49-8D0B-2CBA9B657047}"/>
                </a:ext>
              </a:extLst>
            </p:cNvPr>
            <p:cNvSpPr/>
            <p:nvPr/>
          </p:nvSpPr>
          <p:spPr>
            <a:xfrm>
              <a:off x="2461692" y="129487"/>
              <a:ext cx="1101930" cy="1055077"/>
            </a:xfrm>
            <a:prstGeom prst="homePlate">
              <a:avLst/>
            </a:prstGeom>
            <a:solidFill>
              <a:srgbClr val="EB5D0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2020</a:t>
              </a:r>
            </a:p>
          </p:txBody>
        </p:sp>
        <p:sp>
          <p:nvSpPr>
            <p:cNvPr id="10" name="Pentagon 9">
              <a:extLst>
                <a:ext uri="{FF2B5EF4-FFF2-40B4-BE49-F238E27FC236}">
                  <a16:creationId xmlns="" xmlns:a16="http://schemas.microsoft.com/office/drawing/2014/main" id="{0B076E11-6A80-C44C-890A-BCF1EFEAB358}"/>
                </a:ext>
              </a:extLst>
            </p:cNvPr>
            <p:cNvSpPr/>
            <p:nvPr/>
          </p:nvSpPr>
          <p:spPr>
            <a:xfrm>
              <a:off x="3716061" y="129487"/>
              <a:ext cx="1125415" cy="1055077"/>
            </a:xfrm>
            <a:prstGeom prst="homePlate">
              <a:avLst/>
            </a:prstGeom>
            <a:solidFill>
              <a:schemeClr val="tx2">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2021</a:t>
              </a:r>
            </a:p>
          </p:txBody>
        </p:sp>
        <p:sp>
          <p:nvSpPr>
            <p:cNvPr id="11" name="Pentagon 10">
              <a:extLst>
                <a:ext uri="{FF2B5EF4-FFF2-40B4-BE49-F238E27FC236}">
                  <a16:creationId xmlns="" xmlns:a16="http://schemas.microsoft.com/office/drawing/2014/main" id="{4D65EAF3-F6DD-5F4F-AC94-EDC1F1EAA692}"/>
                </a:ext>
              </a:extLst>
            </p:cNvPr>
            <p:cNvSpPr/>
            <p:nvPr/>
          </p:nvSpPr>
          <p:spPr>
            <a:xfrm>
              <a:off x="5029276" y="113061"/>
              <a:ext cx="1125415" cy="1055077"/>
            </a:xfrm>
            <a:prstGeom prst="homePlate">
              <a:avLst/>
            </a:prstGeom>
            <a:solidFill>
              <a:schemeClr val="tx2">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2022</a:t>
              </a:r>
            </a:p>
          </p:txBody>
        </p:sp>
        <p:sp>
          <p:nvSpPr>
            <p:cNvPr id="12" name="Pentagon 11">
              <a:extLst>
                <a:ext uri="{FF2B5EF4-FFF2-40B4-BE49-F238E27FC236}">
                  <a16:creationId xmlns="" xmlns:a16="http://schemas.microsoft.com/office/drawing/2014/main" id="{6D05C093-C8F0-A84B-B9FF-79EF8EBF39BE}"/>
                </a:ext>
              </a:extLst>
            </p:cNvPr>
            <p:cNvSpPr/>
            <p:nvPr/>
          </p:nvSpPr>
          <p:spPr>
            <a:xfrm>
              <a:off x="6260426" y="106163"/>
              <a:ext cx="1125415" cy="1055077"/>
            </a:xfrm>
            <a:prstGeom prst="homePlate">
              <a:avLst/>
            </a:prstGeom>
            <a:solidFill>
              <a:schemeClr val="tx2">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2023</a:t>
              </a:r>
            </a:p>
          </p:txBody>
        </p:sp>
        <p:sp>
          <p:nvSpPr>
            <p:cNvPr id="13" name="Pentagon 12">
              <a:extLst>
                <a:ext uri="{FF2B5EF4-FFF2-40B4-BE49-F238E27FC236}">
                  <a16:creationId xmlns="" xmlns:a16="http://schemas.microsoft.com/office/drawing/2014/main" id="{1CD86BA0-589C-2B42-9E6F-61EFD21F8A60}"/>
                </a:ext>
              </a:extLst>
            </p:cNvPr>
            <p:cNvSpPr/>
            <p:nvPr/>
          </p:nvSpPr>
          <p:spPr>
            <a:xfrm>
              <a:off x="7502996" y="129487"/>
              <a:ext cx="1125415" cy="1055077"/>
            </a:xfrm>
            <a:prstGeom prst="homePlate">
              <a:avLst/>
            </a:prstGeom>
            <a:solidFill>
              <a:schemeClr val="tx2">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2024</a:t>
              </a:r>
            </a:p>
          </p:txBody>
        </p:sp>
        <p:sp>
          <p:nvSpPr>
            <p:cNvPr id="14" name="Pentagon 13">
              <a:extLst>
                <a:ext uri="{FF2B5EF4-FFF2-40B4-BE49-F238E27FC236}">
                  <a16:creationId xmlns="" xmlns:a16="http://schemas.microsoft.com/office/drawing/2014/main" id="{D961CEE1-54B1-4D42-B11F-198EF4601F8D}"/>
                </a:ext>
              </a:extLst>
            </p:cNvPr>
            <p:cNvSpPr/>
            <p:nvPr/>
          </p:nvSpPr>
          <p:spPr>
            <a:xfrm>
              <a:off x="8757481" y="106162"/>
              <a:ext cx="1125415" cy="1055077"/>
            </a:xfrm>
            <a:prstGeom prst="homePlate">
              <a:avLst/>
            </a:prstGeom>
            <a:solidFill>
              <a:schemeClr val="tx2">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2025</a:t>
              </a:r>
            </a:p>
          </p:txBody>
        </p:sp>
        <p:sp>
          <p:nvSpPr>
            <p:cNvPr id="15" name="Pentagon 14">
              <a:extLst>
                <a:ext uri="{FF2B5EF4-FFF2-40B4-BE49-F238E27FC236}">
                  <a16:creationId xmlns="" xmlns:a16="http://schemas.microsoft.com/office/drawing/2014/main" id="{359E0E3E-A5CD-FF47-8346-AE0827784D35}"/>
                </a:ext>
              </a:extLst>
            </p:cNvPr>
            <p:cNvSpPr/>
            <p:nvPr/>
          </p:nvSpPr>
          <p:spPr>
            <a:xfrm>
              <a:off x="10035333" y="106161"/>
              <a:ext cx="1125415" cy="1055077"/>
            </a:xfrm>
            <a:prstGeom prst="homePlate">
              <a:avLst/>
            </a:prstGeom>
            <a:solidFill>
              <a:schemeClr val="tx2">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2026</a:t>
              </a:r>
            </a:p>
          </p:txBody>
        </p:sp>
      </p:grpSp>
    </p:spTree>
    <p:extLst>
      <p:ext uri="{BB962C8B-B14F-4D97-AF65-F5344CB8AC3E}">
        <p14:creationId xmlns:p14="http://schemas.microsoft.com/office/powerpoint/2010/main" val="411679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b="1" i="1" dirty="0" smtClean="0"/>
              <a:t>Many Roads, One Journey</a:t>
            </a:r>
            <a:endParaRPr lang="en-US" b="1" i="1" dirty="0"/>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u="sng" dirty="0"/>
          </a:p>
        </p:txBody>
      </p:sp>
      <p:sp>
        <p:nvSpPr>
          <p:cNvPr id="4" name="TextBox 3"/>
          <p:cNvSpPr txBox="1"/>
          <p:nvPr/>
        </p:nvSpPr>
        <p:spPr>
          <a:xfrm>
            <a:off x="766499" y="3341195"/>
            <a:ext cx="3999123" cy="2554545"/>
          </a:xfrm>
          <a:prstGeom prst="rect">
            <a:avLst/>
          </a:prstGeom>
          <a:solidFill>
            <a:schemeClr val="accent6">
              <a:lumMod val="40000"/>
              <a:lumOff val="60000"/>
            </a:schemeClr>
          </a:solidFill>
        </p:spPr>
        <p:txBody>
          <a:bodyPr wrap="square" rtlCol="0">
            <a:spAutoFit/>
          </a:bodyPr>
          <a:lstStyle/>
          <a:p>
            <a:r>
              <a:rPr lang="en-US" sz="2000" dirty="0" smtClean="0"/>
              <a:t>“Quest </a:t>
            </a:r>
            <a:r>
              <a:rPr lang="en-US" sz="2000" dirty="0"/>
              <a:t>1 courses take a specific theme as a special focus and use it as a way to see how the humanities disciplines help in addressing essential questions that arise when people pause to consider how they should see their place in the world and what they should do about it</a:t>
            </a:r>
            <a:r>
              <a:rPr lang="en-US" sz="2000" dirty="0" smtClean="0"/>
              <a:t>.”</a:t>
            </a:r>
            <a:r>
              <a:rPr lang="en-US" sz="1600" dirty="0" smtClean="0"/>
              <a:t>*</a:t>
            </a:r>
            <a:endParaRPr lang="en-US" sz="2000" dirty="0"/>
          </a:p>
        </p:txBody>
      </p:sp>
      <p:sp>
        <p:nvSpPr>
          <p:cNvPr id="5" name="TextBox 4"/>
          <p:cNvSpPr txBox="1"/>
          <p:nvPr/>
        </p:nvSpPr>
        <p:spPr>
          <a:xfrm>
            <a:off x="4765622" y="3890381"/>
            <a:ext cx="4175393" cy="2246769"/>
          </a:xfrm>
          <a:prstGeom prst="rect">
            <a:avLst/>
          </a:prstGeom>
          <a:solidFill>
            <a:schemeClr val="tx2">
              <a:lumMod val="20000"/>
              <a:lumOff val="80000"/>
            </a:schemeClr>
          </a:solidFill>
        </p:spPr>
        <p:txBody>
          <a:bodyPr wrap="square" rtlCol="0">
            <a:spAutoFit/>
          </a:bodyPr>
          <a:lstStyle/>
          <a:p>
            <a:r>
              <a:rPr lang="en-US" sz="2000" dirty="0" smtClean="0"/>
              <a:t>“Quest </a:t>
            </a:r>
            <a:r>
              <a:rPr lang="en-US" sz="2000" dirty="0"/>
              <a:t>2 Courses should describe and explain the cross-disciplinary aspects of a pressing societal problem or challenge and demonstrate the kinds of questions that are asked and answered by natural and/or social scientists</a:t>
            </a:r>
            <a:r>
              <a:rPr lang="en-US" sz="2000" dirty="0" smtClean="0"/>
              <a:t>.”</a:t>
            </a:r>
            <a:r>
              <a:rPr lang="en-US" sz="1600" dirty="0" smtClean="0"/>
              <a:t>*</a:t>
            </a:r>
            <a:endParaRPr lang="en-US" sz="2000" dirty="0"/>
          </a:p>
        </p:txBody>
      </p:sp>
      <p:sp>
        <p:nvSpPr>
          <p:cNvPr id="6" name="TextBox 5"/>
          <p:cNvSpPr txBox="1"/>
          <p:nvPr/>
        </p:nvSpPr>
        <p:spPr>
          <a:xfrm>
            <a:off x="457200" y="1790074"/>
            <a:ext cx="5739788" cy="1631216"/>
          </a:xfrm>
          <a:prstGeom prst="rect">
            <a:avLst/>
          </a:prstGeom>
          <a:solidFill>
            <a:schemeClr val="accent6">
              <a:lumMod val="60000"/>
              <a:lumOff val="40000"/>
            </a:schemeClr>
          </a:solidFill>
        </p:spPr>
        <p:txBody>
          <a:bodyPr wrap="square" rtlCol="0">
            <a:spAutoFit/>
          </a:bodyPr>
          <a:lstStyle/>
          <a:p>
            <a:r>
              <a:rPr lang="en-US" sz="2000" dirty="0" smtClean="0"/>
              <a:t>“Every </a:t>
            </a:r>
            <a:r>
              <a:rPr lang="en-US" sz="2000" dirty="0"/>
              <a:t>undergraduate deserves an invitation to be </a:t>
            </a:r>
            <a:r>
              <a:rPr lang="en-US" sz="2000" u="sng" dirty="0"/>
              <a:t>personally</a:t>
            </a:r>
            <a:r>
              <a:rPr lang="en-US" sz="2000" dirty="0"/>
              <a:t> engaged by an </a:t>
            </a:r>
            <a:r>
              <a:rPr lang="en-US" sz="2000" u="sng" dirty="0"/>
              <a:t>expert</a:t>
            </a:r>
            <a:r>
              <a:rPr lang="en-US" sz="2000" dirty="0"/>
              <a:t> teacher in a </a:t>
            </a:r>
            <a:r>
              <a:rPr lang="en-US" sz="2000" u="sng" dirty="0"/>
              <a:t>serious</a:t>
            </a:r>
            <a:r>
              <a:rPr lang="en-US" sz="2000" dirty="0"/>
              <a:t> conversation about how to answer the question of “what does it all mean</a:t>
            </a:r>
            <a:r>
              <a:rPr lang="en-US" sz="2000" dirty="0" smtClean="0"/>
              <a:t>?’—</a:t>
            </a:r>
            <a:r>
              <a:rPr lang="en-US" sz="2000" u="sng" dirty="0"/>
              <a:t>however</a:t>
            </a:r>
            <a:r>
              <a:rPr lang="en-US" sz="2000" dirty="0"/>
              <a:t> that question is posed in any given field</a:t>
            </a:r>
            <a:r>
              <a:rPr lang="en-US" sz="2000" dirty="0" smtClean="0"/>
              <a:t>.”</a:t>
            </a:r>
            <a:r>
              <a:rPr lang="en-US" sz="1600" dirty="0" smtClean="0"/>
              <a:t>**</a:t>
            </a:r>
            <a:r>
              <a:rPr lang="en-US" sz="2000" dirty="0" smtClean="0"/>
              <a:t>  </a:t>
            </a:r>
            <a:endParaRPr lang="en-US" sz="2000" dirty="0"/>
          </a:p>
        </p:txBody>
      </p:sp>
      <p:sp>
        <p:nvSpPr>
          <p:cNvPr id="8" name="TextBox 7"/>
          <p:cNvSpPr txBox="1"/>
          <p:nvPr/>
        </p:nvSpPr>
        <p:spPr>
          <a:xfrm>
            <a:off x="517793" y="6102721"/>
            <a:ext cx="5636712" cy="800219"/>
          </a:xfrm>
          <a:prstGeom prst="rect">
            <a:avLst/>
          </a:prstGeom>
          <a:noFill/>
        </p:spPr>
        <p:txBody>
          <a:bodyPr wrap="square" rtlCol="0">
            <a:spAutoFit/>
          </a:bodyPr>
          <a:lstStyle/>
          <a:p>
            <a:r>
              <a:rPr lang="en-US" sz="1400" dirty="0" smtClean="0"/>
              <a:t>* Working Group Reports</a:t>
            </a:r>
          </a:p>
          <a:p>
            <a:r>
              <a:rPr lang="en-US" sz="1400" dirty="0" smtClean="0"/>
              <a:t>**  Remarks at CLAS Assembly, Nov. 2016</a:t>
            </a:r>
          </a:p>
          <a:p>
            <a:endParaRPr lang="en-US" dirty="0"/>
          </a:p>
        </p:txBody>
      </p:sp>
      <p:sp>
        <p:nvSpPr>
          <p:cNvPr id="9" name="TextBox 8"/>
          <p:cNvSpPr txBox="1"/>
          <p:nvPr/>
        </p:nvSpPr>
        <p:spPr>
          <a:xfrm>
            <a:off x="6167103" y="1686583"/>
            <a:ext cx="2233257" cy="1631216"/>
          </a:xfrm>
          <a:prstGeom prst="rect">
            <a:avLst/>
          </a:prstGeom>
          <a:solidFill>
            <a:schemeClr val="tx2">
              <a:lumMod val="40000"/>
              <a:lumOff val="60000"/>
            </a:schemeClr>
          </a:solidFill>
        </p:spPr>
        <p:txBody>
          <a:bodyPr wrap="square" rtlCol="0">
            <a:spAutoFit/>
          </a:bodyPr>
          <a:lstStyle/>
          <a:p>
            <a:r>
              <a:rPr lang="en-US" sz="2000" dirty="0" smtClean="0"/>
              <a:t>“Curricular reform should be driven by faculty expertise and student choice.” **</a:t>
            </a:r>
            <a:endParaRPr lang="en-US" sz="2000" dirty="0"/>
          </a:p>
        </p:txBody>
      </p:sp>
    </p:spTree>
    <p:extLst>
      <p:ext uri="{BB962C8B-B14F-4D97-AF65-F5344CB8AC3E}">
        <p14:creationId xmlns:p14="http://schemas.microsoft.com/office/powerpoint/2010/main" val="18283004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5422" y="274638"/>
            <a:ext cx="8411378" cy="1143000"/>
          </a:xfrm>
          <a:solidFill>
            <a:schemeClr val="accent1">
              <a:lumMod val="20000"/>
              <a:lumOff val="80000"/>
            </a:schemeClr>
          </a:solidFill>
        </p:spPr>
        <p:txBody>
          <a:bodyPr>
            <a:normAutofit/>
          </a:bodyPr>
          <a:lstStyle/>
          <a:p>
            <a:r>
              <a:rPr lang="en-US" sz="3200" b="1" i="1" dirty="0"/>
              <a:t>Traditional </a:t>
            </a:r>
            <a:r>
              <a:rPr lang="en-US" sz="3200" b="1" i="1" dirty="0" smtClean="0"/>
              <a:t>and </a:t>
            </a:r>
            <a:r>
              <a:rPr lang="en-US" sz="3200" b="1" i="1" dirty="0"/>
              <a:t>Quest Class, Humanities </a:t>
            </a:r>
            <a:r>
              <a:rPr lang="en-US" sz="3200" b="1" i="1" dirty="0" smtClean="0"/>
              <a:t/>
            </a:r>
            <a:br>
              <a:rPr lang="en-US" sz="3200" b="1" i="1" dirty="0" smtClean="0"/>
            </a:br>
            <a:r>
              <a:rPr lang="en-US" sz="3200" b="1" i="1" dirty="0" smtClean="0"/>
              <a:t>(</a:t>
            </a:r>
            <a:r>
              <a:rPr lang="en-US" sz="3200" b="1" i="1" dirty="0"/>
              <a:t>Theme: Identities)</a:t>
            </a:r>
          </a:p>
        </p:txBody>
      </p:sp>
      <p:sp>
        <p:nvSpPr>
          <p:cNvPr id="6" name="Content Placeholder 5"/>
          <p:cNvSpPr>
            <a:spLocks noGrp="1"/>
          </p:cNvSpPr>
          <p:nvPr>
            <p:ph sz="half" idx="1"/>
          </p:nvPr>
        </p:nvSpPr>
        <p:spPr>
          <a:xfrm>
            <a:off x="457200" y="1600200"/>
            <a:ext cx="4038600" cy="4866701"/>
          </a:xfrm>
          <a:solidFill>
            <a:schemeClr val="accent6">
              <a:lumMod val="20000"/>
              <a:lumOff val="80000"/>
            </a:schemeClr>
          </a:solidFill>
        </p:spPr>
        <p:txBody>
          <a:bodyPr>
            <a:noAutofit/>
          </a:bodyPr>
          <a:lstStyle/>
          <a:p>
            <a:pPr marL="0" indent="0">
              <a:buNone/>
            </a:pPr>
            <a:r>
              <a:rPr lang="en-US" sz="1600" b="1" dirty="0" smtClean="0">
                <a:solidFill>
                  <a:schemeClr val="accent1">
                    <a:lumMod val="50000"/>
                  </a:schemeClr>
                </a:solidFill>
              </a:rPr>
              <a:t>AMH3340, History of Disability in America</a:t>
            </a:r>
          </a:p>
          <a:p>
            <a:pPr marL="0" indent="0">
              <a:buNone/>
            </a:pPr>
            <a:endParaRPr lang="en-US" sz="1600" dirty="0" smtClean="0"/>
          </a:p>
          <a:p>
            <a:pPr marL="0" indent="0">
              <a:buNone/>
            </a:pPr>
            <a:r>
              <a:rPr lang="en-US" sz="1600" dirty="0" smtClean="0"/>
              <a:t>This </a:t>
            </a:r>
            <a:r>
              <a:rPr lang="en-US" sz="1600" dirty="0"/>
              <a:t>course will be both chronological and topical in </a:t>
            </a:r>
            <a:r>
              <a:rPr lang="en-US" sz="1600" dirty="0" smtClean="0"/>
              <a:t>nature, examining </a:t>
            </a:r>
            <a:r>
              <a:rPr lang="en-US" sz="1600" dirty="0"/>
              <a:t>particular disabilities and their treatment over time. We will also look at the medical, legal, and social contexts in which disabilities exist. The course will investigate the relationship of governmental policy and its effects on the lives of persons with disabilities. Finally, we will examine the social construction of disabilities and how new conditions are “discovered,” labeled, and treated. </a:t>
            </a:r>
            <a:r>
              <a:rPr lang="en-US" sz="1600" dirty="0" smtClean="0"/>
              <a:t>This </a:t>
            </a:r>
            <a:r>
              <a:rPr lang="en-US" sz="1600" dirty="0"/>
              <a:t>is a course about both persons with disabilities and how these individuals have been treated by “normal” Americans throughout American history. We will focus on how the issues of disabilities relate to major themes in American history. </a:t>
            </a:r>
          </a:p>
        </p:txBody>
      </p:sp>
      <p:sp>
        <p:nvSpPr>
          <p:cNvPr id="7" name="Content Placeholder 6"/>
          <p:cNvSpPr>
            <a:spLocks noGrp="1"/>
          </p:cNvSpPr>
          <p:nvPr>
            <p:ph sz="half" idx="2"/>
          </p:nvPr>
        </p:nvSpPr>
        <p:spPr>
          <a:xfrm>
            <a:off x="4648200" y="1600200"/>
            <a:ext cx="4038600" cy="4866701"/>
          </a:xfrm>
          <a:solidFill>
            <a:schemeClr val="accent6">
              <a:lumMod val="60000"/>
              <a:lumOff val="40000"/>
            </a:schemeClr>
          </a:solidFill>
        </p:spPr>
        <p:txBody>
          <a:bodyPr>
            <a:noAutofit/>
          </a:bodyPr>
          <a:lstStyle/>
          <a:p>
            <a:pPr marL="0" indent="0">
              <a:buNone/>
            </a:pPr>
            <a:r>
              <a:rPr lang="en-US" sz="1600" b="1" dirty="0" smtClean="0">
                <a:solidFill>
                  <a:schemeClr val="accent1">
                    <a:lumMod val="50000"/>
                  </a:schemeClr>
                </a:solidFill>
              </a:rPr>
              <a:t>Quest 1 (Identities), History of Disability in America</a:t>
            </a:r>
          </a:p>
          <a:p>
            <a:pPr marL="0" indent="0">
              <a:buNone/>
            </a:pPr>
            <a:r>
              <a:rPr lang="en-US" sz="1600" dirty="0" smtClean="0"/>
              <a:t>This is a course about both persons with disabilities and how these individuals have been treated by “normal” Americans throughout American history. At the heart of the class are two linked questions: what is “normal” and who gets to decide that? And how have ideas of what is physically and mentally “normal” changed over time in the US? </a:t>
            </a:r>
          </a:p>
          <a:p>
            <a:pPr marL="0" indent="0">
              <a:buNone/>
            </a:pPr>
            <a:r>
              <a:rPr lang="en-US" sz="1600" dirty="0" smtClean="0"/>
              <a:t>We will class explore these questions by reflecting on our own experiences with “normalizing” discourses; looking at the evolving medical, legal, and social contexts in which disabilities exist; and engaging with representations of disability (in photography, literature, and film) from the 19</a:t>
            </a:r>
            <a:r>
              <a:rPr lang="en-US" sz="1600" baseline="30000" dirty="0" smtClean="0"/>
              <a:t>th</a:t>
            </a:r>
            <a:r>
              <a:rPr lang="en-US" sz="1600" dirty="0" smtClean="0"/>
              <a:t> century to the present.  </a:t>
            </a:r>
            <a:endParaRPr lang="en-US" sz="1600" dirty="0"/>
          </a:p>
        </p:txBody>
      </p:sp>
    </p:spTree>
    <p:extLst>
      <p:ext uri="{BB962C8B-B14F-4D97-AF65-F5344CB8AC3E}">
        <p14:creationId xmlns:p14="http://schemas.microsoft.com/office/powerpoint/2010/main" val="20748460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accent1">
              <a:lumMod val="20000"/>
              <a:lumOff val="80000"/>
            </a:schemeClr>
          </a:solidFill>
        </p:spPr>
        <p:txBody>
          <a:bodyPr>
            <a:normAutofit/>
          </a:bodyPr>
          <a:lstStyle/>
          <a:p>
            <a:r>
              <a:rPr lang="en-US" sz="3200" b="1" i="1" dirty="0" smtClean="0"/>
              <a:t>Traditional and Quest Class, Natural Science</a:t>
            </a:r>
            <a:endParaRPr lang="en-US" sz="3200" b="1" i="1" dirty="0"/>
          </a:p>
        </p:txBody>
      </p:sp>
      <p:sp>
        <p:nvSpPr>
          <p:cNvPr id="2" name="Content Placeholder 1"/>
          <p:cNvSpPr>
            <a:spLocks noGrp="1"/>
          </p:cNvSpPr>
          <p:nvPr>
            <p:ph sz="half" idx="1"/>
          </p:nvPr>
        </p:nvSpPr>
        <p:spPr>
          <a:xfrm>
            <a:off x="457200" y="1600200"/>
            <a:ext cx="4191000" cy="4800600"/>
          </a:xfrm>
          <a:solidFill>
            <a:schemeClr val="accent6">
              <a:lumMod val="20000"/>
              <a:lumOff val="80000"/>
            </a:schemeClr>
          </a:solidFill>
        </p:spPr>
        <p:txBody>
          <a:bodyPr>
            <a:noAutofit/>
          </a:bodyPr>
          <a:lstStyle/>
          <a:p>
            <a:pPr marL="0" indent="0">
              <a:buNone/>
            </a:pPr>
            <a:r>
              <a:rPr lang="en-US" sz="1700" b="1" dirty="0">
                <a:solidFill>
                  <a:schemeClr val="accent1">
                    <a:lumMod val="75000"/>
                  </a:schemeClr>
                </a:solidFill>
              </a:rPr>
              <a:t>BSC 2862 Global Change Ecology and Sustainability </a:t>
            </a:r>
          </a:p>
          <a:p>
            <a:pPr marL="0" indent="0">
              <a:buNone/>
            </a:pPr>
            <a:r>
              <a:rPr lang="en-US" sz="1700" dirty="0" smtClean="0"/>
              <a:t>This </a:t>
            </a:r>
            <a:r>
              <a:rPr lang="en-US" sz="1700" dirty="0"/>
              <a:t>course </a:t>
            </a:r>
            <a:r>
              <a:rPr lang="en-US" sz="1700" dirty="0" smtClean="0"/>
              <a:t>uses </a:t>
            </a:r>
            <a:r>
              <a:rPr lang="en-US" sz="1700" dirty="0"/>
              <a:t>ecological concepts to discuss major anthropogenic driven changes that are occurring globally. </a:t>
            </a:r>
            <a:r>
              <a:rPr lang="en-US" sz="1700" dirty="0" smtClean="0"/>
              <a:t>Fundamental </a:t>
            </a:r>
            <a:r>
              <a:rPr lang="en-US" sz="1700" dirty="0"/>
              <a:t>concepts discussed include changes in land use, alterations in the water, nitrogen, phosphorus, and carbon cycles, climate change, redistribution of species, loss of biodiversity, and species extinctions. An additional </a:t>
            </a:r>
            <a:r>
              <a:rPr lang="en-US" sz="1700" dirty="0" smtClean="0"/>
              <a:t>goal </a:t>
            </a:r>
            <a:r>
              <a:rPr lang="en-US" sz="1700" dirty="0"/>
              <a:t>is to evaluate best management practices, technologies, policies, and human behavior that can result in minimizing negative human impacts on the biosphere and promote sustainability. This course </a:t>
            </a:r>
            <a:r>
              <a:rPr lang="en-US" sz="1700" dirty="0" smtClean="0"/>
              <a:t>also strives </a:t>
            </a:r>
            <a:r>
              <a:rPr lang="en-US" sz="1700" dirty="0"/>
              <a:t>to develop </a:t>
            </a:r>
            <a:r>
              <a:rPr lang="en-US" sz="1700" dirty="0" smtClean="0"/>
              <a:t>critical thinking </a:t>
            </a:r>
            <a:r>
              <a:rPr lang="en-US" sz="1700" dirty="0"/>
              <a:t>skills for development of reasoned thought and for evaluation of life </a:t>
            </a:r>
            <a:r>
              <a:rPr lang="en-US" sz="1700" dirty="0" smtClean="0"/>
              <a:t>experiences. </a:t>
            </a:r>
            <a:endParaRPr lang="en-US" sz="1700" b="1" dirty="0">
              <a:solidFill>
                <a:schemeClr val="accent1">
                  <a:lumMod val="75000"/>
                </a:schemeClr>
              </a:solidFill>
            </a:endParaRPr>
          </a:p>
        </p:txBody>
      </p:sp>
      <p:sp>
        <p:nvSpPr>
          <p:cNvPr id="4" name="Content Placeholder 3"/>
          <p:cNvSpPr>
            <a:spLocks noGrp="1"/>
          </p:cNvSpPr>
          <p:nvPr>
            <p:ph sz="half" idx="2"/>
          </p:nvPr>
        </p:nvSpPr>
        <p:spPr>
          <a:xfrm>
            <a:off x="4648199" y="1600200"/>
            <a:ext cx="4198345" cy="4800600"/>
          </a:xfrm>
          <a:solidFill>
            <a:schemeClr val="accent6">
              <a:lumMod val="60000"/>
              <a:lumOff val="40000"/>
            </a:schemeClr>
          </a:solidFill>
        </p:spPr>
        <p:txBody>
          <a:bodyPr>
            <a:normAutofit fontScale="77500" lnSpcReduction="20000"/>
          </a:bodyPr>
          <a:lstStyle/>
          <a:p>
            <a:pPr marL="0" indent="0">
              <a:buNone/>
            </a:pPr>
            <a:r>
              <a:rPr lang="en-US" sz="2300" b="1" dirty="0">
                <a:solidFill>
                  <a:schemeClr val="accent1">
                    <a:lumMod val="75000"/>
                  </a:schemeClr>
                </a:solidFill>
              </a:rPr>
              <a:t>Quest 2 Global Change Ecology and Sustainability</a:t>
            </a:r>
          </a:p>
          <a:p>
            <a:pPr marL="0" indent="0">
              <a:buNone/>
            </a:pPr>
            <a:endParaRPr lang="en-US" sz="2300" dirty="0" smtClean="0"/>
          </a:p>
          <a:p>
            <a:pPr marL="0" indent="0">
              <a:buNone/>
            </a:pPr>
            <a:r>
              <a:rPr lang="en-US" sz="2300" dirty="0" smtClean="0"/>
              <a:t>What </a:t>
            </a:r>
            <a:r>
              <a:rPr lang="en-US" sz="2300" dirty="0"/>
              <a:t>is the human role—your role– in global environmental change? In creating “sustainability”? This class examines the human-environmental interface from an ecological perspective, and engages students by requiring </a:t>
            </a:r>
            <a:r>
              <a:rPr lang="en-US" sz="2300" dirty="0" smtClean="0"/>
              <a:t>site visits and analysis </a:t>
            </a:r>
            <a:r>
              <a:rPr lang="en-US" sz="2300" dirty="0"/>
              <a:t>of personal consumption and </a:t>
            </a:r>
            <a:r>
              <a:rPr lang="en-US" sz="2300" dirty="0" smtClean="0"/>
              <a:t>waste as </a:t>
            </a:r>
            <a:r>
              <a:rPr lang="en-US" sz="2300" dirty="0"/>
              <a:t>well as reading in current </a:t>
            </a:r>
            <a:r>
              <a:rPr lang="en-US" sz="2300" dirty="0" smtClean="0"/>
              <a:t>science</a:t>
            </a:r>
            <a:r>
              <a:rPr lang="en-US" sz="2300" dirty="0"/>
              <a:t> </a:t>
            </a:r>
            <a:r>
              <a:rPr lang="en-US" sz="2300" dirty="0" smtClean="0"/>
              <a:t>and best management practices. </a:t>
            </a:r>
            <a:endParaRPr lang="en-US" sz="2300" dirty="0"/>
          </a:p>
          <a:p>
            <a:pPr marL="0" indent="0">
              <a:buNone/>
            </a:pPr>
            <a:endParaRPr lang="en-US" sz="2300" dirty="0" smtClean="0"/>
          </a:p>
          <a:p>
            <a:pPr marL="0" indent="0">
              <a:buNone/>
            </a:pPr>
            <a:r>
              <a:rPr lang="en-US" sz="2300" dirty="0" smtClean="0"/>
              <a:t>Fundamental </a:t>
            </a:r>
            <a:r>
              <a:rPr lang="en-US" sz="2300" dirty="0"/>
              <a:t>concepts discussed include changes in land use, alterations in the water, nitrogen, phosphorus, and carbon cycles, climate change, redistribution of species, loss of biodiversity, and species extinctions. </a:t>
            </a:r>
          </a:p>
          <a:p>
            <a:endParaRPr lang="en-US" dirty="0"/>
          </a:p>
        </p:txBody>
      </p:sp>
    </p:spTree>
    <p:extLst>
      <p:ext uri="{BB962C8B-B14F-4D97-AF65-F5344CB8AC3E}">
        <p14:creationId xmlns:p14="http://schemas.microsoft.com/office/powerpoint/2010/main" val="326385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1">
              <a:lumMod val="20000"/>
              <a:lumOff val="80000"/>
            </a:schemeClr>
          </a:solidFill>
        </p:spPr>
        <p:txBody>
          <a:bodyPr>
            <a:normAutofit/>
          </a:bodyPr>
          <a:lstStyle/>
          <a:p>
            <a:r>
              <a:rPr lang="en-US" sz="3200" b="1" i="1" dirty="0" smtClean="0"/>
              <a:t>Traditional and Quest Class, </a:t>
            </a:r>
            <a:br>
              <a:rPr lang="en-US" sz="3200" b="1" i="1" dirty="0" smtClean="0"/>
            </a:br>
            <a:r>
              <a:rPr lang="en-US" sz="3200" b="1" i="1" dirty="0" smtClean="0"/>
              <a:t>Social Science</a:t>
            </a:r>
            <a:endParaRPr lang="en-US" sz="3200" b="1" i="1" dirty="0"/>
          </a:p>
        </p:txBody>
      </p:sp>
      <p:sp>
        <p:nvSpPr>
          <p:cNvPr id="3" name="Content Placeholder 2"/>
          <p:cNvSpPr>
            <a:spLocks noGrp="1"/>
          </p:cNvSpPr>
          <p:nvPr>
            <p:ph sz="half" idx="1"/>
          </p:nvPr>
        </p:nvSpPr>
        <p:spPr>
          <a:xfrm>
            <a:off x="457200" y="1600200"/>
            <a:ext cx="3806328" cy="4778565"/>
          </a:xfrm>
          <a:solidFill>
            <a:schemeClr val="accent6">
              <a:lumMod val="20000"/>
              <a:lumOff val="80000"/>
            </a:schemeClr>
          </a:solidFill>
        </p:spPr>
        <p:txBody>
          <a:bodyPr>
            <a:normAutofit fontScale="32500" lnSpcReduction="20000"/>
          </a:bodyPr>
          <a:lstStyle/>
          <a:p>
            <a:pPr marL="0" indent="0">
              <a:buNone/>
            </a:pPr>
            <a:endParaRPr lang="en-US" dirty="0" smtClean="0">
              <a:solidFill>
                <a:schemeClr val="accent1">
                  <a:lumMod val="50000"/>
                </a:schemeClr>
              </a:solidFill>
            </a:endParaRPr>
          </a:p>
          <a:p>
            <a:pPr marL="0" indent="0">
              <a:buNone/>
            </a:pPr>
            <a:r>
              <a:rPr lang="en-US" sz="5500" b="1" dirty="0" smtClean="0">
                <a:solidFill>
                  <a:schemeClr val="accent1">
                    <a:lumMod val="50000"/>
                  </a:schemeClr>
                </a:solidFill>
              </a:rPr>
              <a:t>SYA 4930, Social Movements</a:t>
            </a:r>
          </a:p>
          <a:p>
            <a:pPr marL="0" indent="0">
              <a:buNone/>
            </a:pPr>
            <a:r>
              <a:rPr lang="en-US" sz="5500" dirty="0"/>
              <a:t>The goal of this course is to equip students with the intellectual tools and ability to understand the myriad groups who come together to work for social change. The course begins with a broad overview of the ways we study social movements: the theories and issues at hand. From there, the course moves into studying select movements, where we will apply and interrogate the applications of each perspective.</a:t>
            </a:r>
          </a:p>
        </p:txBody>
      </p:sp>
      <p:sp>
        <p:nvSpPr>
          <p:cNvPr id="2" name="Content Placeholder 1"/>
          <p:cNvSpPr>
            <a:spLocks noGrp="1"/>
          </p:cNvSpPr>
          <p:nvPr>
            <p:ph sz="half" idx="2"/>
          </p:nvPr>
        </p:nvSpPr>
        <p:spPr>
          <a:xfrm>
            <a:off x="4263528" y="1600200"/>
            <a:ext cx="4423272" cy="4778565"/>
          </a:xfrm>
          <a:solidFill>
            <a:schemeClr val="accent6">
              <a:lumMod val="60000"/>
              <a:lumOff val="40000"/>
            </a:schemeClr>
          </a:solidFill>
        </p:spPr>
        <p:txBody>
          <a:bodyPr>
            <a:normAutofit fontScale="32500" lnSpcReduction="20000"/>
          </a:bodyPr>
          <a:lstStyle/>
          <a:p>
            <a:pPr marL="0" indent="0">
              <a:buNone/>
            </a:pPr>
            <a:endParaRPr lang="en-US" dirty="0" smtClean="0">
              <a:solidFill>
                <a:schemeClr val="accent1">
                  <a:lumMod val="50000"/>
                </a:schemeClr>
              </a:solidFill>
            </a:endParaRPr>
          </a:p>
          <a:p>
            <a:pPr marL="0" indent="0">
              <a:buNone/>
            </a:pPr>
            <a:r>
              <a:rPr lang="en-US" sz="5500" b="1" dirty="0" smtClean="0">
                <a:solidFill>
                  <a:schemeClr val="accent1">
                    <a:lumMod val="50000"/>
                  </a:schemeClr>
                </a:solidFill>
              </a:rPr>
              <a:t>Quest 2, Social Movements</a:t>
            </a:r>
          </a:p>
          <a:p>
            <a:pPr marL="0" indent="0">
              <a:buNone/>
            </a:pPr>
            <a:r>
              <a:rPr lang="en-US" sz="5500" dirty="0"/>
              <a:t>M</a:t>
            </a:r>
            <a:r>
              <a:rPr lang="en-US" sz="5500" dirty="0" smtClean="0"/>
              <a:t>id-century Civil Rights activists created a template through which most Americans understand social movements: they are principled and organized bids for recognition by groups forced to the margins.  But this understanding of popular politics is actually relatively new-- it is also quite fluid.  This class examines the way social movements have been understood since the late 19</a:t>
            </a:r>
            <a:r>
              <a:rPr lang="en-US" sz="5500" baseline="30000" dirty="0" smtClean="0"/>
              <a:t>th</a:t>
            </a:r>
            <a:r>
              <a:rPr lang="en-US" sz="5500" dirty="0" smtClean="0"/>
              <a:t> century, asking where the desire to understand them came from, what purposes it has served, and how the people who participate in them understand their actions. </a:t>
            </a:r>
          </a:p>
          <a:p>
            <a:pPr marL="0" indent="0">
              <a:buNone/>
            </a:pPr>
            <a:r>
              <a:rPr lang="en-US" sz="5500" dirty="0" smtClean="0"/>
              <a:t>Students will examine their own participation in crowds and/or movements (virtual or face-to-face) and compare their experiences to those of classic theorists of social change and populism.</a:t>
            </a:r>
            <a:endParaRPr lang="en-US" sz="5500" dirty="0">
              <a:solidFill>
                <a:schemeClr val="accent1">
                  <a:lumMod val="50000"/>
                </a:schemeClr>
              </a:solidFill>
            </a:endParaRPr>
          </a:p>
        </p:txBody>
      </p:sp>
    </p:spTree>
    <p:extLst>
      <p:ext uri="{BB962C8B-B14F-4D97-AF65-F5344CB8AC3E}">
        <p14:creationId xmlns:p14="http://schemas.microsoft.com/office/powerpoint/2010/main" val="3489424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normAutofit/>
          </a:bodyPr>
          <a:lstStyle/>
          <a:p>
            <a:pPr algn="ctr"/>
            <a:r>
              <a:rPr lang="en-US" sz="2400" i="1" dirty="0" smtClean="0"/>
              <a:t>Year 1 Trial Quest: Spring ‘19</a:t>
            </a:r>
            <a:endParaRPr lang="en-US" sz="2400" i="1" dirty="0"/>
          </a:p>
        </p:txBody>
      </p:sp>
      <p:sp>
        <p:nvSpPr>
          <p:cNvPr id="6" name="Content Placeholder 5"/>
          <p:cNvSpPr>
            <a:spLocks noGrp="1"/>
          </p:cNvSpPr>
          <p:nvPr>
            <p:ph idx="1"/>
          </p:nvPr>
        </p:nvSpPr>
        <p:spPr>
          <a:solidFill>
            <a:schemeClr val="accent6">
              <a:lumMod val="40000"/>
              <a:lumOff val="60000"/>
            </a:schemeClr>
          </a:solidFill>
        </p:spPr>
        <p:txBody>
          <a:bodyPr>
            <a:normAutofit lnSpcReduction="10000"/>
          </a:bodyPr>
          <a:lstStyle/>
          <a:p>
            <a:r>
              <a:rPr lang="en-US" sz="2400" dirty="0" smtClean="0"/>
              <a:t>Small pilot, 8-10 courses (CLAS, COTA, DCP) </a:t>
            </a:r>
          </a:p>
          <a:p>
            <a:pPr lvl="1"/>
            <a:r>
              <a:rPr lang="en-US" sz="1600" dirty="0" smtClean="0"/>
              <a:t> </a:t>
            </a:r>
            <a:r>
              <a:rPr lang="en-US" sz="2000" dirty="0" smtClean="0"/>
              <a:t>Substitutes for IUF1000 </a:t>
            </a:r>
          </a:p>
          <a:p>
            <a:r>
              <a:rPr lang="en-US" sz="2400" dirty="0" smtClean="0"/>
              <a:t>Fit within the 5 themes</a:t>
            </a:r>
          </a:p>
          <a:p>
            <a:r>
              <a:rPr lang="en-US" sz="2400" dirty="0"/>
              <a:t>“Freshman Friendly”</a:t>
            </a:r>
          </a:p>
          <a:p>
            <a:pPr lvl="1"/>
            <a:r>
              <a:rPr lang="en-US" sz="2000" dirty="0"/>
              <a:t>No </a:t>
            </a:r>
            <a:r>
              <a:rPr lang="en-US" sz="2000" dirty="0" err="1"/>
              <a:t>prereqs</a:t>
            </a:r>
            <a:endParaRPr lang="en-US" sz="2000" dirty="0"/>
          </a:p>
          <a:p>
            <a:pPr lvl="1"/>
            <a:r>
              <a:rPr lang="en-US" sz="2000" dirty="0"/>
              <a:t>Rigorous but manageable workload</a:t>
            </a:r>
          </a:p>
          <a:p>
            <a:pPr lvl="1"/>
            <a:r>
              <a:rPr lang="en-US" sz="2000" dirty="0"/>
              <a:t>Appropriate level of </a:t>
            </a:r>
            <a:r>
              <a:rPr lang="en-US" sz="2000" dirty="0" smtClean="0"/>
              <a:t>sophistication</a:t>
            </a:r>
          </a:p>
          <a:p>
            <a:pPr lvl="1"/>
            <a:r>
              <a:rPr lang="en-US" sz="2000" dirty="0" smtClean="0"/>
              <a:t>Most likely existing Hum Gen </a:t>
            </a:r>
            <a:r>
              <a:rPr lang="en-US" sz="2000" dirty="0" err="1" smtClean="0"/>
              <a:t>Eds</a:t>
            </a:r>
            <a:endParaRPr lang="en-US" sz="2000" dirty="0" smtClean="0"/>
          </a:p>
          <a:p>
            <a:r>
              <a:rPr lang="en-US" sz="2400" dirty="0"/>
              <a:t>Taught by strong, undergrad-friendly </a:t>
            </a:r>
            <a:r>
              <a:rPr lang="en-US" sz="2400" dirty="0" smtClean="0"/>
              <a:t>faculty</a:t>
            </a:r>
          </a:p>
          <a:p>
            <a:r>
              <a:rPr lang="en-US" sz="2400" dirty="0" smtClean="0"/>
              <a:t>F2F sections of 49 </a:t>
            </a:r>
          </a:p>
          <a:p>
            <a:pPr marL="0" indent="0">
              <a:buNone/>
            </a:pPr>
            <a:r>
              <a:rPr lang="en-US" sz="2400" dirty="0" smtClean="0">
                <a:sym typeface="Wingdings" panose="05000000000000000000" pitchFamily="2" charset="2"/>
              </a:rPr>
              <a:t> Information on what it feels like to generate and teach a Quest 1 Class that informs next stages</a:t>
            </a:r>
            <a:endParaRPr lang="en-US" sz="2400" dirty="0"/>
          </a:p>
          <a:p>
            <a:endParaRPr lang="en-US" dirty="0"/>
          </a:p>
          <a:p>
            <a:pPr marL="0" indent="0">
              <a:buNone/>
            </a:pPr>
            <a:endParaRPr lang="en-US" dirty="0"/>
          </a:p>
        </p:txBody>
      </p:sp>
      <p:sp>
        <p:nvSpPr>
          <p:cNvPr id="7" name="Content Placeholder 6"/>
          <p:cNvSpPr>
            <a:spLocks noGrp="1"/>
          </p:cNvSpPr>
          <p:nvPr>
            <p:ph type="body" sz="half" idx="2"/>
          </p:nvPr>
        </p:nvSpPr>
        <p:spPr>
          <a:solidFill>
            <a:schemeClr val="accent6">
              <a:lumMod val="75000"/>
            </a:schemeClr>
          </a:solidFill>
        </p:spPr>
        <p:txBody>
          <a:bodyPr>
            <a:normAutofit/>
          </a:bodyPr>
          <a:lstStyle/>
          <a:p>
            <a:endParaRPr lang="en-US" dirty="0" smtClean="0"/>
          </a:p>
          <a:p>
            <a:endParaRPr lang="en-US" dirty="0"/>
          </a:p>
          <a:p>
            <a:endParaRPr lang="en-US" sz="1800" dirty="0" smtClean="0"/>
          </a:p>
          <a:p>
            <a:endParaRPr lang="en-US" sz="1800" dirty="0"/>
          </a:p>
          <a:p>
            <a:r>
              <a:rPr lang="en-US" sz="1800" b="1" dirty="0" smtClean="0"/>
              <a:t>March: Subcommittee Year 1 drafts CFP</a:t>
            </a:r>
          </a:p>
          <a:p>
            <a:endParaRPr lang="en-US" sz="1800" b="1" dirty="0" smtClean="0"/>
          </a:p>
          <a:p>
            <a:r>
              <a:rPr lang="en-US" sz="1800" b="1" dirty="0" smtClean="0"/>
              <a:t>1</a:t>
            </a:r>
            <a:r>
              <a:rPr lang="en-US" sz="1800" b="1" baseline="30000" dirty="0" smtClean="0"/>
              <a:t>st</a:t>
            </a:r>
            <a:r>
              <a:rPr lang="en-US" sz="1800" b="1" dirty="0" smtClean="0"/>
              <a:t> Week April: QCC approves</a:t>
            </a:r>
          </a:p>
          <a:p>
            <a:endParaRPr lang="en-US" sz="1800" b="1" dirty="0" smtClean="0"/>
          </a:p>
          <a:p>
            <a:r>
              <a:rPr lang="en-US" sz="1800" b="1" dirty="0" smtClean="0"/>
              <a:t>1 May: Proposals due </a:t>
            </a:r>
          </a:p>
          <a:p>
            <a:endParaRPr lang="en-US" sz="1800" b="1" dirty="0" smtClean="0"/>
          </a:p>
          <a:p>
            <a:r>
              <a:rPr lang="en-US" sz="1800" b="1" dirty="0" smtClean="0"/>
              <a:t>15 May: Instructors and departments notified</a:t>
            </a:r>
          </a:p>
          <a:p>
            <a:endParaRPr lang="en-US" dirty="0"/>
          </a:p>
        </p:txBody>
      </p:sp>
    </p:spTree>
    <p:extLst>
      <p:ext uri="{BB962C8B-B14F-4D97-AF65-F5344CB8AC3E}">
        <p14:creationId xmlns:p14="http://schemas.microsoft.com/office/powerpoint/2010/main" val="589138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edPowerpoint_11_16_4-3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stretch>
            <a:fillRect/>
          </a:stretch>
        </p:blipFill>
        <p:spPr>
          <a:xfrm>
            <a:off x="-234462" y="958850"/>
            <a:ext cx="5384800" cy="4940300"/>
          </a:xfrm>
          <a:prstGeom prst="rect">
            <a:avLst/>
          </a:prstGeom>
        </p:spPr>
      </p:pic>
      <p:sp>
        <p:nvSpPr>
          <p:cNvPr id="5" name="Title 4"/>
          <p:cNvSpPr txBox="1">
            <a:spLocks/>
          </p:cNvSpPr>
          <p:nvPr/>
        </p:nvSpPr>
        <p:spPr>
          <a:xfrm>
            <a:off x="4466492" y="273050"/>
            <a:ext cx="3997569" cy="73245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i="1" dirty="0"/>
              <a:t>Agenda</a:t>
            </a:r>
          </a:p>
        </p:txBody>
      </p:sp>
      <p:sp>
        <p:nvSpPr>
          <p:cNvPr id="6" name="Text Placeholder 6"/>
          <p:cNvSpPr txBox="1">
            <a:spLocks/>
          </p:cNvSpPr>
          <p:nvPr/>
        </p:nvSpPr>
        <p:spPr>
          <a:xfrm>
            <a:off x="4654366" y="1622670"/>
            <a:ext cx="3809695" cy="469106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charset="0"/>
              <a:buChar char="•"/>
            </a:pPr>
            <a:endParaRPr lang="en-US" sz="1800" dirty="0"/>
          </a:p>
        </p:txBody>
      </p:sp>
      <p:sp>
        <p:nvSpPr>
          <p:cNvPr id="7" name="TextBox 6"/>
          <p:cNvSpPr txBox="1"/>
          <p:nvPr/>
        </p:nvSpPr>
        <p:spPr>
          <a:xfrm>
            <a:off x="764782" y="5318803"/>
            <a:ext cx="3386312" cy="369332"/>
          </a:xfrm>
          <a:prstGeom prst="rect">
            <a:avLst/>
          </a:prstGeom>
          <a:noFill/>
        </p:spPr>
        <p:txBody>
          <a:bodyPr wrap="none" rtlCol="0">
            <a:spAutoFit/>
          </a:bodyPr>
          <a:lstStyle/>
          <a:p>
            <a:r>
              <a:rPr lang="en-US" b="1" i="1"/>
              <a:t>Logo Design:  Maria Pitt, UF 2016</a:t>
            </a:r>
          </a:p>
        </p:txBody>
      </p:sp>
      <p:sp>
        <p:nvSpPr>
          <p:cNvPr id="2" name="TextBox 1">
            <a:extLst>
              <a:ext uri="{FF2B5EF4-FFF2-40B4-BE49-F238E27FC236}">
                <a16:creationId xmlns="" xmlns:a16="http://schemas.microsoft.com/office/drawing/2014/main" id="{64926D39-D22D-7F4C-8E25-72AF81F59259}"/>
              </a:ext>
            </a:extLst>
          </p:cNvPr>
          <p:cNvSpPr txBox="1"/>
          <p:nvPr/>
        </p:nvSpPr>
        <p:spPr>
          <a:xfrm>
            <a:off x="4466492" y="895841"/>
            <a:ext cx="4232031" cy="5262979"/>
          </a:xfrm>
          <a:prstGeom prst="rect">
            <a:avLst/>
          </a:prstGeom>
          <a:noFill/>
        </p:spPr>
        <p:txBody>
          <a:bodyPr wrap="square" rtlCol="0">
            <a:spAutoFit/>
          </a:bodyPr>
          <a:lstStyle/>
          <a:p>
            <a:pPr marL="285750" indent="-285750">
              <a:buFont typeface="Arial" panose="020B0604020202020204" pitchFamily="34" charset="0"/>
              <a:buChar char="•"/>
            </a:pPr>
            <a:r>
              <a:rPr lang="en-US" sz="2400" b="1" dirty="0"/>
              <a:t>Welcome and Introductions</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Brain-storming Exercise</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Where We Have Been and Where We Are</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Where We Are Going</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smtClean="0"/>
              <a:t>Subcommittee Interactive </a:t>
            </a:r>
            <a:r>
              <a:rPr lang="en-US" sz="2400" b="1" dirty="0"/>
              <a:t>Exercise</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Questions and Responses and Closing</a:t>
            </a:r>
          </a:p>
        </p:txBody>
      </p:sp>
    </p:spTree>
    <p:extLst>
      <p:ext uri="{BB962C8B-B14F-4D97-AF65-F5344CB8AC3E}">
        <p14:creationId xmlns:p14="http://schemas.microsoft.com/office/powerpoint/2010/main" val="9921408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edPowerpoint_11_16_4-3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solidFill>
              <a:schemeClr val="tx1"/>
            </a:solidFill>
          </a:ln>
        </p:spPr>
      </p:pic>
      <p:sp>
        <p:nvSpPr>
          <p:cNvPr id="2" name="Title 1">
            <a:extLst>
              <a:ext uri="{FF2B5EF4-FFF2-40B4-BE49-F238E27FC236}">
                <a16:creationId xmlns="" xmlns:a16="http://schemas.microsoft.com/office/drawing/2014/main" id="{58479A2F-7841-854E-ABD9-016F93FC5D1F}"/>
              </a:ext>
            </a:extLst>
          </p:cNvPr>
          <p:cNvSpPr>
            <a:spLocks noGrp="1"/>
          </p:cNvSpPr>
          <p:nvPr>
            <p:ph type="title"/>
          </p:nvPr>
        </p:nvSpPr>
        <p:spPr>
          <a:xfrm>
            <a:off x="457199" y="173833"/>
            <a:ext cx="8229600" cy="403456"/>
          </a:xfrm>
        </p:spPr>
        <p:txBody>
          <a:bodyPr>
            <a:noAutofit/>
          </a:bodyPr>
          <a:lstStyle/>
          <a:p>
            <a:r>
              <a:rPr lang="en-US" sz="3600" b="1" i="1" dirty="0"/>
              <a:t>Spring 2018 Timeline</a:t>
            </a:r>
          </a:p>
        </p:txBody>
      </p:sp>
      <p:sp>
        <p:nvSpPr>
          <p:cNvPr id="9" name="Pentagon 8"/>
          <p:cNvSpPr/>
          <p:nvPr/>
        </p:nvSpPr>
        <p:spPr>
          <a:xfrm>
            <a:off x="1792841" y="940524"/>
            <a:ext cx="1708081" cy="1388688"/>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Two Full QCC Meetings</a:t>
            </a:r>
          </a:p>
          <a:p>
            <a:pPr algn="ctr"/>
            <a:r>
              <a:rPr lang="en-US" sz="1600" dirty="0" smtClean="0"/>
              <a:t>(2/16, 2/23)</a:t>
            </a:r>
            <a:endParaRPr lang="en-US" sz="1600" dirty="0"/>
          </a:p>
        </p:txBody>
      </p:sp>
      <p:sp>
        <p:nvSpPr>
          <p:cNvPr id="10" name="Pentagon 9"/>
          <p:cNvSpPr/>
          <p:nvPr/>
        </p:nvSpPr>
        <p:spPr>
          <a:xfrm>
            <a:off x="3908677" y="972826"/>
            <a:ext cx="1700370" cy="1356386"/>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Two </a:t>
            </a:r>
            <a:r>
              <a:rPr lang="en-US" dirty="0" err="1" smtClean="0"/>
              <a:t>Subcomm</a:t>
            </a:r>
            <a:r>
              <a:rPr lang="en-US" dirty="0" smtClean="0"/>
              <a:t> Meetings</a:t>
            </a:r>
          </a:p>
          <a:p>
            <a:pPr algn="ctr"/>
            <a:r>
              <a:rPr lang="en-US" sz="1600" dirty="0" smtClean="0"/>
              <a:t>(March)</a:t>
            </a:r>
            <a:endParaRPr lang="en-US" sz="1600" dirty="0"/>
          </a:p>
        </p:txBody>
      </p:sp>
      <p:sp>
        <p:nvSpPr>
          <p:cNvPr id="11" name="Pentagon 10"/>
          <p:cNvSpPr/>
          <p:nvPr/>
        </p:nvSpPr>
        <p:spPr>
          <a:xfrm>
            <a:off x="6016802" y="1008243"/>
            <a:ext cx="1708077" cy="133712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Full QCC Meeting</a:t>
            </a:r>
          </a:p>
          <a:p>
            <a:pPr algn="ctr"/>
            <a:r>
              <a:rPr lang="en-US" sz="1600" dirty="0" smtClean="0"/>
              <a:t>(First Week of April)</a:t>
            </a:r>
            <a:endParaRPr lang="en-US" sz="1600" dirty="0"/>
          </a:p>
        </p:txBody>
      </p:sp>
      <p:sp>
        <p:nvSpPr>
          <p:cNvPr id="12" name="Pentagon 11"/>
          <p:cNvSpPr/>
          <p:nvPr/>
        </p:nvSpPr>
        <p:spPr>
          <a:xfrm>
            <a:off x="1896867" y="3583458"/>
            <a:ext cx="1500027" cy="1266856"/>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Quest 1 </a:t>
            </a:r>
            <a:r>
              <a:rPr lang="en-US" dirty="0" err="1" smtClean="0"/>
              <a:t>Subcomm</a:t>
            </a:r>
            <a:r>
              <a:rPr lang="en-US" dirty="0" smtClean="0"/>
              <a:t> Meeting</a:t>
            </a:r>
          </a:p>
          <a:p>
            <a:pPr algn="ctr"/>
            <a:r>
              <a:rPr lang="en-US" sz="1600" dirty="0" smtClean="0"/>
              <a:t>(First Week of May)</a:t>
            </a:r>
            <a:endParaRPr lang="en-US" sz="1600" dirty="0"/>
          </a:p>
        </p:txBody>
      </p:sp>
      <p:sp>
        <p:nvSpPr>
          <p:cNvPr id="13" name="Pentagon 12"/>
          <p:cNvSpPr/>
          <p:nvPr/>
        </p:nvSpPr>
        <p:spPr>
          <a:xfrm>
            <a:off x="3577334" y="3583458"/>
            <a:ext cx="1500027" cy="12610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Full QCC Meeting</a:t>
            </a:r>
          </a:p>
          <a:p>
            <a:pPr algn="ctr"/>
            <a:r>
              <a:rPr lang="en-US" sz="1600" dirty="0"/>
              <a:t>(First Week of May)</a:t>
            </a:r>
          </a:p>
        </p:txBody>
      </p:sp>
      <p:sp>
        <p:nvSpPr>
          <p:cNvPr id="17" name="TextBox 16"/>
          <p:cNvSpPr txBox="1"/>
          <p:nvPr/>
        </p:nvSpPr>
        <p:spPr>
          <a:xfrm>
            <a:off x="457199" y="763787"/>
            <a:ext cx="8454347" cy="2616101"/>
          </a:xfrm>
          <a:prstGeom prst="rect">
            <a:avLst/>
          </a:prstGeom>
          <a:noFill/>
        </p:spPr>
        <p:txBody>
          <a:bodyPr wrap="square" rtlCol="0">
            <a:spAutoFit/>
          </a:bodyPr>
          <a:lstStyle/>
          <a:p>
            <a:endParaRPr lang="en-US" dirty="0" smtClean="0"/>
          </a:p>
          <a:p>
            <a:endParaRPr lang="en-US" b="1" dirty="0"/>
          </a:p>
          <a:p>
            <a:endParaRPr lang="en-US" b="1" dirty="0" smtClean="0"/>
          </a:p>
          <a:p>
            <a:endParaRPr lang="en-US" b="1" dirty="0"/>
          </a:p>
          <a:p>
            <a:endParaRPr lang="en-US" b="1" dirty="0"/>
          </a:p>
          <a:p>
            <a:pPr marL="285750" indent="-285750">
              <a:buFont typeface="Arial" charset="0"/>
              <a:buChar char="•"/>
            </a:pPr>
            <a:endParaRPr lang="en-US" sz="1400" b="1" dirty="0" smtClean="0"/>
          </a:p>
          <a:p>
            <a:r>
              <a:rPr lang="en-US" b="1" dirty="0"/>
              <a:t>Outcomes:  </a:t>
            </a:r>
          </a:p>
          <a:p>
            <a:pPr marL="285750" indent="-285750">
              <a:buFont typeface="Arial" charset="0"/>
              <a:buChar char="•"/>
            </a:pPr>
            <a:r>
              <a:rPr lang="en-US" sz="1400" b="1" dirty="0" smtClean="0"/>
              <a:t>Full QCC Meetings: </a:t>
            </a:r>
            <a:r>
              <a:rPr lang="en-US" sz="1400" dirty="0" smtClean="0"/>
              <a:t>Orient members to their roles, to Spring 2018 and longer-term goals of QCC</a:t>
            </a:r>
            <a:endParaRPr lang="en-US" sz="1400" dirty="0"/>
          </a:p>
          <a:p>
            <a:pPr marL="285750" indent="-285750">
              <a:buFont typeface="Arial" charset="0"/>
              <a:buChar char="•"/>
            </a:pPr>
            <a:r>
              <a:rPr lang="en-US" sz="1400" b="1" dirty="0" smtClean="0"/>
              <a:t>Subcommittee 1:  </a:t>
            </a:r>
            <a:r>
              <a:rPr lang="en-US" sz="1400" dirty="0" smtClean="0"/>
              <a:t>Develop and approve SLOs, objectives, and a temporary CFP for Trial Quest 1 courses</a:t>
            </a:r>
          </a:p>
          <a:p>
            <a:pPr marL="285750" indent="-285750">
              <a:buFont typeface="Arial" charset="0"/>
              <a:buChar char="•"/>
            </a:pPr>
            <a:r>
              <a:rPr lang="en-US" sz="1400" b="1" dirty="0" smtClean="0"/>
              <a:t>Subcommittee 2:  </a:t>
            </a:r>
            <a:r>
              <a:rPr lang="en-US" sz="1400" dirty="0" smtClean="0"/>
              <a:t>Initiate development of SLOs, objectives, and CFP for Quest 2 courses</a:t>
            </a:r>
          </a:p>
        </p:txBody>
      </p:sp>
      <p:sp>
        <p:nvSpPr>
          <p:cNvPr id="18" name="Pentagon 17"/>
          <p:cNvSpPr/>
          <p:nvPr/>
        </p:nvSpPr>
        <p:spPr>
          <a:xfrm>
            <a:off x="5359249" y="3595955"/>
            <a:ext cx="1756885" cy="1248503"/>
          </a:xfrm>
          <a:prstGeom prst="homePlate">
            <a:avLst/>
          </a:prstGeom>
          <a:solidFill>
            <a:srgbClr val="EB5D0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Partner with PI’s in Course Development</a:t>
            </a:r>
          </a:p>
          <a:p>
            <a:pPr algn="ctr"/>
            <a:r>
              <a:rPr lang="en-US" sz="1600" dirty="0" smtClean="0"/>
              <a:t>(May-Dec)</a:t>
            </a:r>
            <a:endParaRPr lang="en-US" sz="1600" dirty="0"/>
          </a:p>
        </p:txBody>
      </p:sp>
      <p:sp>
        <p:nvSpPr>
          <p:cNvPr id="19" name="TextBox 18"/>
          <p:cNvSpPr txBox="1"/>
          <p:nvPr/>
        </p:nvSpPr>
        <p:spPr>
          <a:xfrm>
            <a:off x="616448" y="3670953"/>
            <a:ext cx="8070351" cy="2708434"/>
          </a:xfrm>
          <a:prstGeom prst="rect">
            <a:avLst/>
          </a:prstGeom>
          <a:noFill/>
        </p:spPr>
        <p:txBody>
          <a:bodyPr wrap="square" rtlCol="0">
            <a:spAutoFit/>
          </a:bodyPr>
          <a:lstStyle/>
          <a:p>
            <a:endParaRPr lang="en-US" b="1" dirty="0"/>
          </a:p>
          <a:p>
            <a:endParaRPr lang="en-US" b="1" dirty="0" smtClean="0"/>
          </a:p>
          <a:p>
            <a:endParaRPr lang="en-US" b="1" dirty="0"/>
          </a:p>
          <a:p>
            <a:endParaRPr lang="en-US" sz="1400" b="1" dirty="0"/>
          </a:p>
          <a:p>
            <a:pPr marL="285750" indent="-285750">
              <a:buFont typeface="Arial" charset="0"/>
              <a:buChar char="•"/>
            </a:pPr>
            <a:endParaRPr lang="en-US" sz="1400" dirty="0" smtClean="0"/>
          </a:p>
          <a:p>
            <a:r>
              <a:rPr lang="en-US" b="1" dirty="0"/>
              <a:t>Outcomes:  </a:t>
            </a:r>
            <a:endParaRPr lang="en-US" dirty="0"/>
          </a:p>
          <a:p>
            <a:pPr marL="285750" indent="-285750">
              <a:buFont typeface="Arial" charset="0"/>
              <a:buChar char="•"/>
            </a:pPr>
            <a:r>
              <a:rPr lang="en-US" sz="1400" dirty="0" smtClean="0"/>
              <a:t>Release CFP for Trial Quest 1 courses (</a:t>
            </a:r>
            <a:r>
              <a:rPr lang="en-US" sz="1400" b="1" dirty="0" smtClean="0"/>
              <a:t>April 15</a:t>
            </a:r>
            <a:r>
              <a:rPr lang="en-US" sz="1400" dirty="0" smtClean="0"/>
              <a:t>)</a:t>
            </a:r>
          </a:p>
          <a:p>
            <a:pPr marL="285750" indent="-285750">
              <a:buFont typeface="Arial" charset="0"/>
              <a:buChar char="•"/>
            </a:pPr>
            <a:r>
              <a:rPr lang="en-US" sz="1400" dirty="0" smtClean="0"/>
              <a:t>Receive proposals (</a:t>
            </a:r>
            <a:r>
              <a:rPr lang="en-US" sz="1400" b="1" dirty="0" smtClean="0"/>
              <a:t>April 30</a:t>
            </a:r>
            <a:r>
              <a:rPr lang="en-US" sz="1400" dirty="0" smtClean="0"/>
              <a:t>)</a:t>
            </a:r>
          </a:p>
          <a:p>
            <a:pPr marL="285750" indent="-285750">
              <a:buFont typeface="Arial" charset="0"/>
              <a:buChar char="•"/>
            </a:pPr>
            <a:r>
              <a:rPr lang="en-US" sz="1400" dirty="0" smtClean="0"/>
              <a:t>Select (first week of May) and announce trial Quest 1 courses (</a:t>
            </a:r>
            <a:r>
              <a:rPr lang="en-US" sz="1400" b="1" dirty="0" smtClean="0"/>
              <a:t>May 15</a:t>
            </a:r>
            <a:r>
              <a:rPr lang="en-US" sz="1400" dirty="0" smtClean="0"/>
              <a:t>)</a:t>
            </a:r>
          </a:p>
          <a:p>
            <a:pPr marL="285750" indent="-285750">
              <a:buFont typeface="Arial" charset="0"/>
              <a:buChar char="•"/>
            </a:pPr>
            <a:r>
              <a:rPr lang="en-US" sz="1400" dirty="0" smtClean="0"/>
              <a:t>Partner with PI’s to develop trial courses and monitor pilots </a:t>
            </a:r>
          </a:p>
          <a:p>
            <a:pPr marL="285750" indent="-285750">
              <a:buFont typeface="Arial" charset="0"/>
              <a:buChar char="•"/>
            </a:pPr>
            <a:r>
              <a:rPr lang="en-US" sz="1400" dirty="0" smtClean="0"/>
              <a:t>Continue development and subsequent release  of full CFPs for Quest 1 and Quest 2 courses (</a:t>
            </a:r>
            <a:r>
              <a:rPr lang="en-US" sz="1400" b="1" dirty="0" smtClean="0"/>
              <a:t>Fall 2018)</a:t>
            </a:r>
            <a:endParaRPr lang="en-US" sz="1400" dirty="0" smtClean="0"/>
          </a:p>
        </p:txBody>
      </p:sp>
      <p:sp>
        <p:nvSpPr>
          <p:cNvPr id="22" name="Pentagon 21"/>
          <p:cNvSpPr/>
          <p:nvPr/>
        </p:nvSpPr>
        <p:spPr>
          <a:xfrm>
            <a:off x="7225301" y="3595955"/>
            <a:ext cx="1759448" cy="1277531"/>
          </a:xfrm>
          <a:prstGeom prst="homePlate">
            <a:avLst/>
          </a:prstGeom>
          <a:solidFill>
            <a:srgbClr val="EB5D0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Pilot Trial Quest courses</a:t>
            </a:r>
          </a:p>
          <a:p>
            <a:pPr algn="ctr"/>
            <a:r>
              <a:rPr lang="en-US" sz="1600" dirty="0" smtClean="0"/>
              <a:t>(Spring 2019)</a:t>
            </a:r>
            <a:endParaRPr lang="en-US" sz="1600" dirty="0"/>
          </a:p>
        </p:txBody>
      </p:sp>
    </p:spTree>
    <p:extLst>
      <p:ext uri="{BB962C8B-B14F-4D97-AF65-F5344CB8AC3E}">
        <p14:creationId xmlns:p14="http://schemas.microsoft.com/office/powerpoint/2010/main" val="9735531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edPowerpoint_11_16_4-3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ln>
            <a:solidFill>
              <a:schemeClr val="tx1"/>
            </a:solidFill>
          </a:ln>
        </p:spPr>
      </p:pic>
      <p:sp>
        <p:nvSpPr>
          <p:cNvPr id="2" name="Title 1">
            <a:extLst>
              <a:ext uri="{FF2B5EF4-FFF2-40B4-BE49-F238E27FC236}">
                <a16:creationId xmlns="" xmlns:a16="http://schemas.microsoft.com/office/drawing/2014/main" id="{58479A2F-7841-854E-ABD9-016F93FC5D1F}"/>
              </a:ext>
            </a:extLst>
          </p:cNvPr>
          <p:cNvSpPr>
            <a:spLocks noGrp="1"/>
          </p:cNvSpPr>
          <p:nvPr>
            <p:ph type="title"/>
          </p:nvPr>
        </p:nvSpPr>
        <p:spPr/>
        <p:txBody>
          <a:bodyPr/>
          <a:lstStyle/>
          <a:p>
            <a:r>
              <a:rPr lang="en-US" b="1" i="1" dirty="0"/>
              <a:t>2018-2020 </a:t>
            </a:r>
            <a:r>
              <a:rPr lang="en-US" b="1" i="1" dirty="0" smtClean="0"/>
              <a:t>Quest Course Timeline</a:t>
            </a:r>
            <a:endParaRPr lang="en-US" b="1" i="1" dirty="0"/>
          </a:p>
        </p:txBody>
      </p:sp>
      <p:sp>
        <p:nvSpPr>
          <p:cNvPr id="9" name="Pentagon 8"/>
          <p:cNvSpPr/>
          <p:nvPr/>
        </p:nvSpPr>
        <p:spPr>
          <a:xfrm>
            <a:off x="1037690" y="1417638"/>
            <a:ext cx="2065105" cy="1757077"/>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Trial Quest 1</a:t>
            </a:r>
          </a:p>
          <a:p>
            <a:pPr algn="ctr"/>
            <a:r>
              <a:rPr lang="en-US" sz="1600" dirty="0" smtClean="0"/>
              <a:t>(Spring-Fall 2019)</a:t>
            </a:r>
            <a:endParaRPr lang="en-US" sz="1600" dirty="0"/>
          </a:p>
        </p:txBody>
      </p:sp>
      <p:sp>
        <p:nvSpPr>
          <p:cNvPr id="12" name="Pentagon 11"/>
          <p:cNvSpPr/>
          <p:nvPr/>
        </p:nvSpPr>
        <p:spPr>
          <a:xfrm>
            <a:off x="3313413" y="1417638"/>
            <a:ext cx="2234632" cy="1757077"/>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Finalize, Release Quest 1 and 2 CFPS and Select Courses</a:t>
            </a:r>
          </a:p>
          <a:p>
            <a:pPr algn="ctr"/>
            <a:r>
              <a:rPr lang="en-US" sz="1600" dirty="0" smtClean="0"/>
              <a:t> (Fall 2018)</a:t>
            </a:r>
            <a:endParaRPr lang="en-US" sz="1600" dirty="0"/>
          </a:p>
        </p:txBody>
      </p:sp>
      <p:sp>
        <p:nvSpPr>
          <p:cNvPr id="14" name="Pentagon 13"/>
          <p:cNvSpPr/>
          <p:nvPr/>
        </p:nvSpPr>
        <p:spPr>
          <a:xfrm>
            <a:off x="5758663" y="1418030"/>
            <a:ext cx="2332235" cy="1757077"/>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Develop/Pilot Quest 1 and 2 Courses </a:t>
            </a:r>
          </a:p>
          <a:p>
            <a:pPr algn="ctr"/>
            <a:r>
              <a:rPr lang="en-US" sz="1600" dirty="0" smtClean="0"/>
              <a:t>(Spring 2019-</a:t>
            </a:r>
          </a:p>
          <a:p>
            <a:pPr algn="ctr"/>
            <a:r>
              <a:rPr lang="en-US" sz="1600" dirty="0" smtClean="0"/>
              <a:t>Spring 2020)</a:t>
            </a:r>
            <a:endParaRPr lang="en-US" sz="1600" dirty="0"/>
          </a:p>
        </p:txBody>
      </p:sp>
      <p:sp>
        <p:nvSpPr>
          <p:cNvPr id="15" name="Pentagon 14"/>
          <p:cNvSpPr/>
          <p:nvPr/>
        </p:nvSpPr>
        <p:spPr>
          <a:xfrm>
            <a:off x="1971354" y="3593387"/>
            <a:ext cx="2262882" cy="1625885"/>
          </a:xfrm>
          <a:prstGeom prst="homePlate">
            <a:avLst/>
          </a:prstGeom>
          <a:solidFill>
            <a:srgbClr val="EB5D0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UF Quest Launches </a:t>
            </a:r>
          </a:p>
          <a:p>
            <a:pPr algn="ctr"/>
            <a:r>
              <a:rPr lang="en-US" dirty="0" smtClean="0"/>
              <a:t>(Required for SSB/Fall 2020 FTICs)</a:t>
            </a:r>
            <a:endParaRPr lang="en-US" sz="1600" dirty="0"/>
          </a:p>
        </p:txBody>
      </p:sp>
      <p:sp>
        <p:nvSpPr>
          <p:cNvPr id="16" name="Pentagon 15"/>
          <p:cNvSpPr/>
          <p:nvPr/>
        </p:nvSpPr>
        <p:spPr>
          <a:xfrm>
            <a:off x="4430729" y="3527790"/>
            <a:ext cx="2332235" cy="1757077"/>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Continue Course Development and Pilot Cycle</a:t>
            </a:r>
          </a:p>
          <a:p>
            <a:pPr algn="ctr"/>
            <a:r>
              <a:rPr lang="en-US" sz="1600" dirty="0" smtClean="0"/>
              <a:t>(Fall 2020 forward)</a:t>
            </a:r>
            <a:endParaRPr lang="en-US" sz="1600" dirty="0"/>
          </a:p>
        </p:txBody>
      </p:sp>
    </p:spTree>
    <p:extLst>
      <p:ext uri="{BB962C8B-B14F-4D97-AF65-F5344CB8AC3E}">
        <p14:creationId xmlns:p14="http://schemas.microsoft.com/office/powerpoint/2010/main" val="2945532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edPowerpoint_11_16_4-3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93" y="0"/>
            <a:ext cx="9144000" cy="6858000"/>
          </a:xfrm>
          <a:prstGeom prst="rect">
            <a:avLst/>
          </a:prstGeom>
          <a:ln>
            <a:solidFill>
              <a:schemeClr val="tx1"/>
            </a:solidFill>
          </a:ln>
        </p:spPr>
      </p:pic>
      <p:sp>
        <p:nvSpPr>
          <p:cNvPr id="2" name="Title 1">
            <a:extLst>
              <a:ext uri="{FF2B5EF4-FFF2-40B4-BE49-F238E27FC236}">
                <a16:creationId xmlns="" xmlns:a16="http://schemas.microsoft.com/office/drawing/2014/main" id="{58479A2F-7841-854E-ABD9-016F93FC5D1F}"/>
              </a:ext>
            </a:extLst>
          </p:cNvPr>
          <p:cNvSpPr>
            <a:spLocks noGrp="1"/>
          </p:cNvSpPr>
          <p:nvPr>
            <p:ph type="title"/>
          </p:nvPr>
        </p:nvSpPr>
        <p:spPr>
          <a:xfrm>
            <a:off x="2918304" y="130800"/>
            <a:ext cx="5697020" cy="1143000"/>
          </a:xfrm>
        </p:spPr>
        <p:txBody>
          <a:bodyPr/>
          <a:lstStyle/>
          <a:p>
            <a:r>
              <a:rPr lang="en-US" b="1" i="1" dirty="0" smtClean="0"/>
              <a:t>UF Quest 1 Draft SLOs</a:t>
            </a:r>
            <a:endParaRPr lang="en-US" b="1" i="1" dirty="0"/>
          </a:p>
        </p:txBody>
      </p:sp>
      <p:sp>
        <p:nvSpPr>
          <p:cNvPr id="3" name="Content Placeholder 2">
            <a:extLst>
              <a:ext uri="{FF2B5EF4-FFF2-40B4-BE49-F238E27FC236}">
                <a16:creationId xmlns="" xmlns:a16="http://schemas.microsoft.com/office/drawing/2014/main" id="{23A44AFB-3412-0A49-B5FD-94540EC50C4A}"/>
              </a:ext>
            </a:extLst>
          </p:cNvPr>
          <p:cNvSpPr>
            <a:spLocks noGrp="1"/>
          </p:cNvSpPr>
          <p:nvPr>
            <p:ph idx="1"/>
          </p:nvPr>
        </p:nvSpPr>
        <p:spPr>
          <a:xfrm>
            <a:off x="3071973" y="1273800"/>
            <a:ext cx="5614827" cy="4928078"/>
          </a:xfrm>
        </p:spPr>
        <p:txBody>
          <a:bodyPr>
            <a:normAutofit fontScale="40000" lnSpcReduction="20000"/>
          </a:bodyPr>
          <a:lstStyle/>
          <a:p>
            <a:pPr marL="0" indent="0">
              <a:buNone/>
            </a:pPr>
            <a:r>
              <a:rPr lang="en-US" sz="4300" dirty="0"/>
              <a:t>1. </a:t>
            </a:r>
            <a:r>
              <a:rPr lang="en-US" sz="4300" b="1" u="sng" dirty="0"/>
              <a:t>Content</a:t>
            </a:r>
            <a:r>
              <a:rPr lang="en-US" sz="4300" dirty="0"/>
              <a:t>: Identify, describe, and explain the history, underlying theories, and methodologies used in and across the humanities disciplines present in the course</a:t>
            </a:r>
          </a:p>
          <a:p>
            <a:pPr marL="0" indent="0">
              <a:buNone/>
            </a:pPr>
            <a:r>
              <a:rPr lang="en-US" sz="4300" dirty="0" smtClean="0"/>
              <a:t>2</a:t>
            </a:r>
            <a:r>
              <a:rPr lang="en-US" sz="4300" dirty="0"/>
              <a:t>. </a:t>
            </a:r>
            <a:r>
              <a:rPr lang="en-US" sz="4300" b="1" u="sng" dirty="0"/>
              <a:t>Communication</a:t>
            </a:r>
            <a:r>
              <a:rPr lang="en-US" sz="4300" dirty="0"/>
              <a:t>: Communicate knowledge, ideas, and reasoning clearly and effectively in the written and oral forms appropriate to the humanities disciplines present in the course</a:t>
            </a:r>
          </a:p>
          <a:p>
            <a:pPr marL="0" indent="0">
              <a:buNone/>
            </a:pPr>
            <a:r>
              <a:rPr lang="en-US" sz="4300" dirty="0"/>
              <a:t>3. </a:t>
            </a:r>
            <a:r>
              <a:rPr lang="en-US" sz="4300" b="1" u="sng" dirty="0"/>
              <a:t>Critical Thinking</a:t>
            </a:r>
            <a:r>
              <a:rPr lang="en-US" sz="4300" dirty="0"/>
              <a:t>: Analyze and evaluate texts (visual, auditory, performed, and/or written) using established practices drawn from the humanities disciplines present in the course </a:t>
            </a:r>
          </a:p>
          <a:p>
            <a:pPr marL="0" indent="0">
              <a:buNone/>
            </a:pPr>
            <a:r>
              <a:rPr lang="en-US" sz="4300" dirty="0"/>
              <a:t>4. </a:t>
            </a:r>
            <a:r>
              <a:rPr lang="en-US" sz="4300" b="1" u="sng" dirty="0"/>
              <a:t>Experiential Learning:</a:t>
            </a:r>
            <a:r>
              <a:rPr lang="en-US" sz="4300" dirty="0"/>
              <a:t> Engage with at least one UF learning resource (e.g., </a:t>
            </a:r>
            <a:r>
              <a:rPr lang="en-US" sz="4300" dirty="0" err="1"/>
              <a:t>Harn</a:t>
            </a:r>
            <a:r>
              <a:rPr lang="en-US" sz="4300" dirty="0"/>
              <a:t> Museum, Philips Center or College of the Arts performance, </a:t>
            </a:r>
            <a:r>
              <a:rPr lang="en-US" sz="4300" dirty="0" err="1"/>
              <a:t>Smathers</a:t>
            </a:r>
            <a:r>
              <a:rPr lang="en-US" sz="4300" dirty="0"/>
              <a:t> Special Collections library, etc.) that reinforces or enhances materials present in the course </a:t>
            </a:r>
          </a:p>
          <a:p>
            <a:pPr marL="0" indent="0">
              <a:buNone/>
            </a:pPr>
            <a:r>
              <a:rPr lang="en-US" sz="4300" dirty="0"/>
              <a:t>5. </a:t>
            </a:r>
            <a:r>
              <a:rPr lang="en-US" sz="4300" b="1" u="sng" dirty="0"/>
              <a:t>College readiness</a:t>
            </a:r>
            <a:r>
              <a:rPr lang="en-US" sz="4300" dirty="0"/>
              <a:t>: Identify and analyze the distinctive features of college-level learning present in the course</a:t>
            </a:r>
          </a:p>
          <a:p>
            <a:pPr marL="0" indent="0">
              <a:buNone/>
            </a:pPr>
            <a:r>
              <a:rPr lang="en-US" sz="4300" dirty="0"/>
              <a:t>6. </a:t>
            </a:r>
            <a:r>
              <a:rPr lang="en-US" sz="4300" b="1" u="sng" dirty="0"/>
              <a:t>Self-reflection</a:t>
            </a:r>
            <a:r>
              <a:rPr lang="en-US" sz="4300" dirty="0"/>
              <a:t>:  Identify, analyze, and reflect on personal ways of making meaning and creating value in the world; contrast those practices to those encountered in materials engaged within the course </a:t>
            </a:r>
          </a:p>
          <a:p>
            <a:pPr marL="0" indent="0">
              <a:buNone/>
            </a:pPr>
            <a:endParaRPr lang="en-US" dirty="0"/>
          </a:p>
        </p:txBody>
      </p:sp>
      <p:pic>
        <p:nvPicPr>
          <p:cNvPr id="5" name="Picture 4"/>
          <p:cNvPicPr>
            <a:picLocks noChangeAspect="1"/>
          </p:cNvPicPr>
          <p:nvPr/>
        </p:nvPicPr>
        <p:blipFill>
          <a:blip r:embed="rId4"/>
          <a:stretch>
            <a:fillRect/>
          </a:stretch>
        </p:blipFill>
        <p:spPr>
          <a:xfrm>
            <a:off x="-82193" y="0"/>
            <a:ext cx="2554014" cy="6858000"/>
          </a:xfrm>
          <a:prstGeom prst="rect">
            <a:avLst/>
          </a:prstGeom>
        </p:spPr>
      </p:pic>
    </p:spTree>
    <p:extLst>
      <p:ext uri="{BB962C8B-B14F-4D97-AF65-F5344CB8AC3E}">
        <p14:creationId xmlns:p14="http://schemas.microsoft.com/office/powerpoint/2010/main" val="32590573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edPowerpoint_11_16_4-3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ln>
            <a:solidFill>
              <a:schemeClr val="tx1"/>
            </a:solidFill>
          </a:ln>
        </p:spPr>
      </p:pic>
      <p:sp>
        <p:nvSpPr>
          <p:cNvPr id="2" name="Title 1">
            <a:extLst>
              <a:ext uri="{FF2B5EF4-FFF2-40B4-BE49-F238E27FC236}">
                <a16:creationId xmlns="" xmlns:a16="http://schemas.microsoft.com/office/drawing/2014/main" id="{58479A2F-7841-854E-ABD9-016F93FC5D1F}"/>
              </a:ext>
            </a:extLst>
          </p:cNvPr>
          <p:cNvSpPr>
            <a:spLocks noGrp="1"/>
          </p:cNvSpPr>
          <p:nvPr>
            <p:ph type="title"/>
          </p:nvPr>
        </p:nvSpPr>
        <p:spPr>
          <a:xfrm>
            <a:off x="2599362" y="58591"/>
            <a:ext cx="6087438" cy="721955"/>
          </a:xfrm>
        </p:spPr>
        <p:txBody>
          <a:bodyPr>
            <a:normAutofit fontScale="90000"/>
          </a:bodyPr>
          <a:lstStyle/>
          <a:p>
            <a:r>
              <a:rPr lang="en-US" b="1" i="1" dirty="0" smtClean="0"/>
              <a:t/>
            </a:r>
            <a:br>
              <a:rPr lang="en-US" b="1" i="1" dirty="0" smtClean="0"/>
            </a:br>
            <a:r>
              <a:rPr lang="en-US" b="1" i="1" dirty="0" smtClean="0"/>
              <a:t>UF Quest 2 Draft SLOs</a:t>
            </a:r>
            <a:br>
              <a:rPr lang="en-US" b="1" i="1" dirty="0" smtClean="0"/>
            </a:br>
            <a:endParaRPr lang="en-US" b="1" i="1" dirty="0"/>
          </a:p>
        </p:txBody>
      </p:sp>
      <p:sp>
        <p:nvSpPr>
          <p:cNvPr id="3" name="Content Placeholder 2">
            <a:extLst>
              <a:ext uri="{FF2B5EF4-FFF2-40B4-BE49-F238E27FC236}">
                <a16:creationId xmlns="" xmlns:a16="http://schemas.microsoft.com/office/drawing/2014/main" id="{23A44AFB-3412-0A49-B5FD-94540EC50C4A}"/>
              </a:ext>
            </a:extLst>
          </p:cNvPr>
          <p:cNvSpPr>
            <a:spLocks noGrp="1"/>
          </p:cNvSpPr>
          <p:nvPr>
            <p:ph idx="1"/>
          </p:nvPr>
        </p:nvSpPr>
        <p:spPr>
          <a:xfrm>
            <a:off x="2778136" y="811079"/>
            <a:ext cx="6218650" cy="5017255"/>
          </a:xfrm>
        </p:spPr>
        <p:txBody>
          <a:bodyPr>
            <a:noAutofit/>
          </a:bodyPr>
          <a:lstStyle/>
          <a:p>
            <a:pPr marL="0" lvl="0" indent="0">
              <a:buNone/>
            </a:pPr>
            <a:r>
              <a:rPr lang="en-US" sz="1700" b="1" dirty="0" smtClean="0"/>
              <a:t>1. </a:t>
            </a:r>
            <a:r>
              <a:rPr lang="en-US" sz="1700" b="1" u="sng" dirty="0" smtClean="0"/>
              <a:t>Content: </a:t>
            </a:r>
            <a:r>
              <a:rPr lang="en-US" sz="1700" dirty="0" smtClean="0"/>
              <a:t>Identify, describe, and explain the history, underlying theories, and methodologies used in and across the social and/or natural sciences disciplines present in the course</a:t>
            </a:r>
          </a:p>
          <a:p>
            <a:pPr marL="0" lvl="0" indent="0">
              <a:buNone/>
            </a:pPr>
            <a:r>
              <a:rPr lang="en-US" sz="1700" b="1" dirty="0" smtClean="0"/>
              <a:t>2. </a:t>
            </a:r>
            <a:r>
              <a:rPr lang="en-US" sz="1700" b="1" u="sng" dirty="0" smtClean="0"/>
              <a:t>Critical Thinking</a:t>
            </a:r>
            <a:r>
              <a:rPr lang="en-US" sz="1700" u="sng" dirty="0" smtClean="0"/>
              <a:t>:</a:t>
            </a:r>
            <a:r>
              <a:rPr lang="en-US" sz="1700" dirty="0" smtClean="0"/>
              <a:t> Propose and critically analyze an approach, policy, or action (grounded in theories, methodologies, and data) that addresses some aspect of a pressing societal problem or challenge</a:t>
            </a:r>
          </a:p>
          <a:p>
            <a:pPr marL="0" lvl="0" indent="0">
              <a:buNone/>
            </a:pPr>
            <a:r>
              <a:rPr lang="en-US" sz="1700" b="1" dirty="0" smtClean="0"/>
              <a:t>3. </a:t>
            </a:r>
            <a:r>
              <a:rPr lang="en-US" sz="1700" b="1" u="sng" dirty="0" smtClean="0"/>
              <a:t>Communication</a:t>
            </a:r>
            <a:r>
              <a:rPr lang="en-US" sz="1700" dirty="0" smtClean="0"/>
              <a:t>: Present the proposed approach, policy, or action addressing the pressing societal problem or challenge at a general audience level</a:t>
            </a:r>
          </a:p>
          <a:p>
            <a:pPr marL="0" lvl="0" indent="0">
              <a:buNone/>
            </a:pPr>
            <a:r>
              <a:rPr lang="en-US" sz="1700" b="1" dirty="0" smtClean="0"/>
              <a:t>4. </a:t>
            </a:r>
            <a:r>
              <a:rPr lang="en-US" sz="1700" b="1" u="sng" dirty="0" smtClean="0"/>
              <a:t>Experiential Learning</a:t>
            </a:r>
            <a:r>
              <a:rPr lang="en-US" sz="1700" u="sng" dirty="0" smtClean="0"/>
              <a:t>:</a:t>
            </a:r>
            <a:r>
              <a:rPr lang="en-US" sz="1700" dirty="0" smtClean="0"/>
              <a:t>  Culminate with the presentation of the project  (e.g., poster, video, voiceover </a:t>
            </a:r>
            <a:r>
              <a:rPr lang="en-US" sz="1700" dirty="0" err="1" smtClean="0"/>
              <a:t>Powerpoint</a:t>
            </a:r>
            <a:r>
              <a:rPr lang="en-US" sz="1700" dirty="0" smtClean="0"/>
              <a:t>, debate) developed throughout the semester</a:t>
            </a:r>
          </a:p>
          <a:p>
            <a:pPr marL="0" lvl="0" indent="0">
              <a:buNone/>
            </a:pPr>
            <a:r>
              <a:rPr lang="en-US" sz="1700" b="1" dirty="0" smtClean="0"/>
              <a:t>5. </a:t>
            </a:r>
            <a:r>
              <a:rPr lang="en-US" sz="1700" b="1" u="sng" dirty="0" smtClean="0"/>
              <a:t>College readiness</a:t>
            </a:r>
            <a:r>
              <a:rPr lang="en-US" sz="1700" b="1" dirty="0" smtClean="0"/>
              <a:t>:</a:t>
            </a:r>
            <a:r>
              <a:rPr lang="en-US" sz="1700" dirty="0" smtClean="0"/>
              <a:t> Identify and analyze the distinctive features of college-level learning present in the course</a:t>
            </a:r>
          </a:p>
          <a:p>
            <a:pPr marL="0" indent="0">
              <a:buNone/>
            </a:pPr>
            <a:r>
              <a:rPr lang="en-US" sz="1700" b="1" dirty="0" smtClean="0"/>
              <a:t>6. </a:t>
            </a:r>
            <a:r>
              <a:rPr lang="en-US" sz="1700" b="1" u="sng" dirty="0" smtClean="0"/>
              <a:t>Self-reflection</a:t>
            </a:r>
            <a:r>
              <a:rPr lang="en-US" sz="1700" dirty="0" smtClean="0"/>
              <a:t>:  Identify, analyze, and reflect on personal ways of addressing aspects of pressing societal problems or challenges; contrast those practices to those encountered in materials engaged within the course </a:t>
            </a:r>
            <a:endParaRPr lang="en-US" sz="1700" dirty="0"/>
          </a:p>
        </p:txBody>
      </p:sp>
      <p:pic>
        <p:nvPicPr>
          <p:cNvPr id="6" name="Picture 5"/>
          <p:cNvPicPr>
            <a:picLocks noChangeAspect="1"/>
          </p:cNvPicPr>
          <p:nvPr/>
        </p:nvPicPr>
        <p:blipFill>
          <a:blip r:embed="rId4"/>
          <a:stretch>
            <a:fillRect/>
          </a:stretch>
        </p:blipFill>
        <p:spPr>
          <a:xfrm>
            <a:off x="0" y="0"/>
            <a:ext cx="2351021" cy="6858000"/>
          </a:xfrm>
          <a:prstGeom prst="rect">
            <a:avLst/>
          </a:prstGeom>
        </p:spPr>
      </p:pic>
    </p:spTree>
    <p:extLst>
      <p:ext uri="{BB962C8B-B14F-4D97-AF65-F5344CB8AC3E}">
        <p14:creationId xmlns:p14="http://schemas.microsoft.com/office/powerpoint/2010/main" val="9992441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edPowerpoint_11_16_4-3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 y="0"/>
            <a:ext cx="9144000" cy="6858000"/>
          </a:xfrm>
          <a:prstGeom prst="rect">
            <a:avLst/>
          </a:prstGeom>
          <a:ln>
            <a:solidFill>
              <a:schemeClr val="tx1"/>
            </a:solidFill>
          </a:ln>
        </p:spPr>
      </p:pic>
      <p:sp>
        <p:nvSpPr>
          <p:cNvPr id="2" name="Title 1">
            <a:extLst>
              <a:ext uri="{FF2B5EF4-FFF2-40B4-BE49-F238E27FC236}">
                <a16:creationId xmlns="" xmlns:a16="http://schemas.microsoft.com/office/drawing/2014/main" id="{58479A2F-7841-854E-ABD9-016F93FC5D1F}"/>
              </a:ext>
            </a:extLst>
          </p:cNvPr>
          <p:cNvSpPr>
            <a:spLocks noGrp="1"/>
          </p:cNvSpPr>
          <p:nvPr>
            <p:ph type="title"/>
          </p:nvPr>
        </p:nvSpPr>
        <p:spPr>
          <a:xfrm>
            <a:off x="457200" y="273049"/>
            <a:ext cx="3008313" cy="1743038"/>
          </a:xfrm>
          <a:solidFill>
            <a:schemeClr val="accent6"/>
          </a:solidFill>
        </p:spPr>
        <p:txBody>
          <a:bodyPr>
            <a:normAutofit fontScale="90000"/>
          </a:bodyPr>
          <a:lstStyle/>
          <a:p>
            <a:r>
              <a:rPr lang="en-US" sz="3200" b="1" i="1" dirty="0" smtClean="0"/>
              <a:t>Subcommittee</a:t>
            </a:r>
            <a:r>
              <a:rPr lang="en-US" b="1" i="1" dirty="0" smtClean="0"/>
              <a:t> </a:t>
            </a:r>
            <a:r>
              <a:rPr lang="en-US" sz="3200" b="1" i="1" dirty="0" smtClean="0"/>
              <a:t>Interactive Exercise: </a:t>
            </a:r>
            <a:br>
              <a:rPr lang="en-US" sz="3200" b="1" i="1" dirty="0" smtClean="0"/>
            </a:br>
            <a:r>
              <a:rPr lang="en-US" sz="3200" b="1" i="1" dirty="0" smtClean="0"/>
              <a:t>Where are We At?</a:t>
            </a:r>
            <a:endParaRPr lang="en-US" sz="3200" b="1" i="1" dirty="0"/>
          </a:p>
        </p:txBody>
      </p:sp>
      <p:sp>
        <p:nvSpPr>
          <p:cNvPr id="3" name="Content Placeholder 2">
            <a:extLst>
              <a:ext uri="{FF2B5EF4-FFF2-40B4-BE49-F238E27FC236}">
                <a16:creationId xmlns="" xmlns:a16="http://schemas.microsoft.com/office/drawing/2014/main" id="{23A44AFB-3412-0A49-B5FD-94540EC50C4A}"/>
              </a:ext>
            </a:extLst>
          </p:cNvPr>
          <p:cNvSpPr>
            <a:spLocks noGrp="1"/>
          </p:cNvSpPr>
          <p:nvPr>
            <p:ph idx="1"/>
          </p:nvPr>
        </p:nvSpPr>
        <p:spPr>
          <a:solidFill>
            <a:schemeClr val="accent1">
              <a:lumMod val="20000"/>
              <a:lumOff val="80000"/>
            </a:schemeClr>
          </a:solidFill>
        </p:spPr>
        <p:txBody>
          <a:bodyPr>
            <a:normAutofit fontScale="85000" lnSpcReduction="10000"/>
          </a:bodyPr>
          <a:lstStyle/>
          <a:p>
            <a:pPr marL="0" indent="0">
              <a:buNone/>
            </a:pPr>
            <a:endParaRPr lang="en-US" dirty="0"/>
          </a:p>
          <a:p>
            <a:r>
              <a:rPr lang="en-US" dirty="0"/>
              <a:t>This looks like a good distillation of what the Working </a:t>
            </a:r>
            <a:r>
              <a:rPr lang="en-US" dirty="0" smtClean="0"/>
              <a:t>Groups </a:t>
            </a:r>
            <a:r>
              <a:rPr lang="en-US" dirty="0"/>
              <a:t>intended; I support </a:t>
            </a:r>
            <a:r>
              <a:rPr lang="en-US" dirty="0" smtClean="0"/>
              <a:t>their efforts </a:t>
            </a:r>
            <a:r>
              <a:rPr lang="en-US" dirty="0"/>
              <a:t>and I think we can use </a:t>
            </a:r>
            <a:r>
              <a:rPr lang="en-US" dirty="0" smtClean="0"/>
              <a:t>these.</a:t>
            </a:r>
            <a:endParaRPr lang="en-US" dirty="0"/>
          </a:p>
          <a:p>
            <a:r>
              <a:rPr lang="en-US" dirty="0"/>
              <a:t>This looks decent and came from a good-faith place; it needs minor tweaks but then will be ready to use. </a:t>
            </a:r>
            <a:endParaRPr lang="en-US" dirty="0" smtClean="0"/>
          </a:p>
          <a:p>
            <a:r>
              <a:rPr lang="en-US" dirty="0" smtClean="0"/>
              <a:t>I have concerns about the process thus far and/or the outcome; further deliberation about these materials is needed before we can move forward.</a:t>
            </a:r>
            <a:endParaRPr lang="en-US" dirty="0"/>
          </a:p>
          <a:p>
            <a:pPr marL="0" indent="0">
              <a:buNone/>
            </a:pPr>
            <a:endParaRPr lang="en-US" dirty="0" smtClean="0"/>
          </a:p>
        </p:txBody>
      </p:sp>
      <p:sp>
        <p:nvSpPr>
          <p:cNvPr id="5" name="Content Placeholder 4"/>
          <p:cNvSpPr>
            <a:spLocks noGrp="1"/>
          </p:cNvSpPr>
          <p:nvPr>
            <p:ph type="body" sz="half" idx="2"/>
          </p:nvPr>
        </p:nvSpPr>
        <p:spPr>
          <a:xfrm>
            <a:off x="457200" y="2016087"/>
            <a:ext cx="3008313" cy="4110076"/>
          </a:xfrm>
          <a:solidFill>
            <a:schemeClr val="tx2">
              <a:lumMod val="40000"/>
              <a:lumOff val="60000"/>
            </a:schemeClr>
          </a:solidFill>
        </p:spPr>
        <p:txBody>
          <a:bodyPr>
            <a:normAutofit/>
          </a:bodyPr>
          <a:lstStyle/>
          <a:p>
            <a:endParaRPr lang="en-US" dirty="0" smtClean="0"/>
          </a:p>
          <a:p>
            <a:endParaRPr lang="en-US" dirty="0" smtClean="0"/>
          </a:p>
          <a:p>
            <a:endParaRPr lang="en-US" dirty="0" smtClean="0"/>
          </a:p>
          <a:p>
            <a:endParaRPr lang="en-US" dirty="0"/>
          </a:p>
          <a:p>
            <a:endParaRPr lang="en-US" dirty="0" smtClean="0"/>
          </a:p>
          <a:p>
            <a:endParaRPr lang="en-US" dirty="0"/>
          </a:p>
          <a:p>
            <a:r>
              <a:rPr lang="en-US" sz="1800" b="1" dirty="0" smtClean="0"/>
              <a:t>If </a:t>
            </a:r>
            <a:r>
              <a:rPr lang="en-US" sz="1800" b="1" dirty="0"/>
              <a:t>we wanted to write the Call for Proposals for Courses in Years 1 and 2 </a:t>
            </a:r>
            <a:r>
              <a:rPr lang="en-US" sz="1800" b="1" dirty="0" smtClean="0"/>
              <a:t>Trial today</a:t>
            </a:r>
            <a:r>
              <a:rPr lang="en-US" sz="1800" b="1" dirty="0"/>
              <a:t>, what would you say</a:t>
            </a:r>
            <a:r>
              <a:rPr lang="en-US" sz="1800" b="1" dirty="0" smtClean="0"/>
              <a:t>?</a:t>
            </a:r>
            <a:endParaRPr lang="en-US" sz="1800" b="1" dirty="0"/>
          </a:p>
        </p:txBody>
      </p:sp>
    </p:spTree>
    <p:extLst>
      <p:ext uri="{BB962C8B-B14F-4D97-AF65-F5344CB8AC3E}">
        <p14:creationId xmlns:p14="http://schemas.microsoft.com/office/powerpoint/2010/main" val="19542372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edPowerpoint_11_16_4-3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solidFill>
              <a:schemeClr val="tx1"/>
            </a:solidFill>
          </a:ln>
        </p:spPr>
      </p:pic>
      <p:sp>
        <p:nvSpPr>
          <p:cNvPr id="2" name="Title 1">
            <a:extLst>
              <a:ext uri="{FF2B5EF4-FFF2-40B4-BE49-F238E27FC236}">
                <a16:creationId xmlns="" xmlns:a16="http://schemas.microsoft.com/office/drawing/2014/main" id="{58479A2F-7841-854E-ABD9-016F93FC5D1F}"/>
              </a:ext>
            </a:extLst>
          </p:cNvPr>
          <p:cNvSpPr>
            <a:spLocks noGrp="1"/>
          </p:cNvSpPr>
          <p:nvPr>
            <p:ph type="title"/>
          </p:nvPr>
        </p:nvSpPr>
        <p:spPr/>
        <p:txBody>
          <a:bodyPr>
            <a:normAutofit/>
          </a:bodyPr>
          <a:lstStyle/>
          <a:p>
            <a:r>
              <a:rPr lang="en-US" b="1" i="1" dirty="0" smtClean="0"/>
              <a:t>Questions</a:t>
            </a:r>
            <a:endParaRPr lang="en-US" b="1" i="1" dirty="0"/>
          </a:p>
        </p:txBody>
      </p:sp>
      <p:sp>
        <p:nvSpPr>
          <p:cNvPr id="3" name="Content Placeholder 2">
            <a:extLst>
              <a:ext uri="{FF2B5EF4-FFF2-40B4-BE49-F238E27FC236}">
                <a16:creationId xmlns="" xmlns:a16="http://schemas.microsoft.com/office/drawing/2014/main" id="{23A44AFB-3412-0A49-B5FD-94540EC50C4A}"/>
              </a:ext>
            </a:extLst>
          </p:cNvPr>
          <p:cNvSpPr>
            <a:spLocks noGrp="1"/>
          </p:cNvSpPr>
          <p:nvPr>
            <p:ph idx="1"/>
          </p:nvPr>
        </p:nvSpPr>
        <p:spPr>
          <a:xfrm>
            <a:off x="457200" y="1600200"/>
            <a:ext cx="8229600" cy="1605337"/>
          </a:xfrm>
        </p:spPr>
        <p:txBody>
          <a:bodyPr/>
          <a:lstStyle/>
          <a:p>
            <a:pPr marL="0" indent="0" algn="ctr">
              <a:buNone/>
            </a:pPr>
            <a:r>
              <a:rPr lang="en-US" i="1" dirty="0" smtClean="0"/>
              <a:t>Make sure to write down any unanswered questions on the small sheets of colored paper and leave with Angela or </a:t>
            </a:r>
            <a:r>
              <a:rPr lang="en-US" i="1" dirty="0" err="1" smtClean="0"/>
              <a:t>Trysh</a:t>
            </a:r>
            <a:r>
              <a:rPr lang="en-US" i="1" dirty="0" smtClean="0"/>
              <a:t>.</a:t>
            </a:r>
            <a:endParaRPr lang="en-US" i="1" dirty="0"/>
          </a:p>
        </p:txBody>
      </p:sp>
      <p:sp>
        <p:nvSpPr>
          <p:cNvPr id="5" name="TextBox 4"/>
          <p:cNvSpPr txBox="1"/>
          <p:nvPr/>
        </p:nvSpPr>
        <p:spPr>
          <a:xfrm>
            <a:off x="923437" y="5250095"/>
            <a:ext cx="7297126" cy="646331"/>
          </a:xfrm>
          <a:prstGeom prst="rect">
            <a:avLst/>
          </a:prstGeom>
          <a:noFill/>
        </p:spPr>
        <p:txBody>
          <a:bodyPr wrap="none" rtlCol="0">
            <a:spAutoFit/>
          </a:bodyPr>
          <a:lstStyle/>
          <a:p>
            <a:pPr algn="ctr"/>
            <a:r>
              <a:rPr lang="en-US" b="1" i="1" dirty="0" smtClean="0"/>
              <a:t>Next meeting</a:t>
            </a:r>
            <a:r>
              <a:rPr lang="en-US" b="1" i="1" smtClean="0"/>
              <a:t>: </a:t>
            </a:r>
          </a:p>
          <a:p>
            <a:pPr algn="ctr"/>
            <a:r>
              <a:rPr lang="en-US" b="1" i="1" dirty="0" smtClean="0"/>
              <a:t>Friday, February 23, 2018, 2:30-4 PM, LVV Conference Room (#201A) </a:t>
            </a:r>
            <a:r>
              <a:rPr lang="en-US" b="1" i="1" dirty="0" err="1" smtClean="0"/>
              <a:t>Criser</a:t>
            </a:r>
            <a:endParaRPr lang="en-US" b="1" i="1" dirty="0"/>
          </a:p>
        </p:txBody>
      </p:sp>
      <p:pic>
        <p:nvPicPr>
          <p:cNvPr id="6" name="Picture 5"/>
          <p:cNvPicPr>
            <a:picLocks noChangeAspect="1"/>
          </p:cNvPicPr>
          <p:nvPr/>
        </p:nvPicPr>
        <p:blipFill>
          <a:blip r:embed="rId3"/>
          <a:stretch>
            <a:fillRect/>
          </a:stretch>
        </p:blipFill>
        <p:spPr>
          <a:xfrm>
            <a:off x="3511061" y="3418869"/>
            <a:ext cx="2121878" cy="1612899"/>
          </a:xfrm>
          <a:prstGeom prst="rect">
            <a:avLst/>
          </a:prstGeom>
        </p:spPr>
      </p:pic>
    </p:spTree>
    <p:extLst>
      <p:ext uri="{BB962C8B-B14F-4D97-AF65-F5344CB8AC3E}">
        <p14:creationId xmlns:p14="http://schemas.microsoft.com/office/powerpoint/2010/main" val="3735351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edPowerpoint_11_16_4-3Slides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2" name="TextBox 1"/>
          <p:cNvSpPr txBox="1"/>
          <p:nvPr/>
        </p:nvSpPr>
        <p:spPr>
          <a:xfrm>
            <a:off x="1014475" y="4982308"/>
            <a:ext cx="2730619" cy="1077218"/>
          </a:xfrm>
          <a:prstGeom prst="rect">
            <a:avLst/>
          </a:prstGeom>
          <a:noFill/>
        </p:spPr>
        <p:txBody>
          <a:bodyPr wrap="none" rtlCol="0">
            <a:spAutoFit/>
          </a:bodyPr>
          <a:lstStyle/>
          <a:p>
            <a:pPr algn="ctr"/>
            <a:r>
              <a:rPr lang="en-US" sz="3200" b="1" dirty="0"/>
              <a:t>Angela Lindner</a:t>
            </a:r>
          </a:p>
          <a:p>
            <a:pPr algn="ctr"/>
            <a:r>
              <a:rPr lang="en-US" sz="3200" b="1" dirty="0"/>
              <a:t>238 </a:t>
            </a:r>
            <a:r>
              <a:rPr lang="en-US" sz="3200" b="1" dirty="0" err="1"/>
              <a:t>Tigert</a:t>
            </a:r>
            <a:r>
              <a:rPr lang="en-US" sz="3200" b="1" dirty="0"/>
              <a:t> Hall</a:t>
            </a:r>
          </a:p>
        </p:txBody>
      </p:sp>
      <p:sp>
        <p:nvSpPr>
          <p:cNvPr id="5" name="TextBox 4">
            <a:extLst>
              <a:ext uri="{FF2B5EF4-FFF2-40B4-BE49-F238E27FC236}">
                <a16:creationId xmlns="" xmlns:a16="http://schemas.microsoft.com/office/drawing/2014/main" id="{8EA85C40-CF3C-7843-932C-89F9E25ECFCA}"/>
              </a:ext>
            </a:extLst>
          </p:cNvPr>
          <p:cNvSpPr txBox="1"/>
          <p:nvPr/>
        </p:nvSpPr>
        <p:spPr>
          <a:xfrm>
            <a:off x="5383563" y="4982308"/>
            <a:ext cx="2682337" cy="1569660"/>
          </a:xfrm>
          <a:prstGeom prst="rect">
            <a:avLst/>
          </a:prstGeom>
          <a:noFill/>
        </p:spPr>
        <p:txBody>
          <a:bodyPr wrap="none" rtlCol="0">
            <a:spAutoFit/>
          </a:bodyPr>
          <a:lstStyle/>
          <a:p>
            <a:pPr algn="ctr"/>
            <a:r>
              <a:rPr lang="en-US" sz="3200" b="1" dirty="0" err="1"/>
              <a:t>Trysh</a:t>
            </a:r>
            <a:r>
              <a:rPr lang="en-US" sz="3200" b="1" dirty="0"/>
              <a:t> Travis</a:t>
            </a:r>
          </a:p>
          <a:p>
            <a:pPr algn="ctr"/>
            <a:r>
              <a:rPr lang="en-US" sz="3200" b="1" dirty="0"/>
              <a:t>305 </a:t>
            </a:r>
            <a:r>
              <a:rPr lang="en-US" sz="3200" b="1" dirty="0" err="1"/>
              <a:t>Ustler</a:t>
            </a:r>
            <a:r>
              <a:rPr lang="en-US" sz="3200" b="1" dirty="0"/>
              <a:t> Hall</a:t>
            </a:r>
          </a:p>
          <a:p>
            <a:pPr algn="ctr"/>
            <a:endParaRPr lang="en-US" sz="3200" b="1" dirty="0"/>
          </a:p>
        </p:txBody>
      </p:sp>
      <p:sp>
        <p:nvSpPr>
          <p:cNvPr id="3" name="TextBox 2">
            <a:extLst>
              <a:ext uri="{FF2B5EF4-FFF2-40B4-BE49-F238E27FC236}">
                <a16:creationId xmlns="" xmlns:a16="http://schemas.microsoft.com/office/drawing/2014/main" id="{6CBDD473-9BE8-5444-A22E-3E027A00A273}"/>
              </a:ext>
            </a:extLst>
          </p:cNvPr>
          <p:cNvSpPr txBox="1"/>
          <p:nvPr/>
        </p:nvSpPr>
        <p:spPr>
          <a:xfrm>
            <a:off x="3355211" y="6059526"/>
            <a:ext cx="2808718" cy="523220"/>
          </a:xfrm>
          <a:prstGeom prst="rect">
            <a:avLst/>
          </a:prstGeom>
          <a:noFill/>
        </p:spPr>
        <p:txBody>
          <a:bodyPr wrap="none" rtlCol="0">
            <a:spAutoFit/>
          </a:bodyPr>
          <a:lstStyle/>
          <a:p>
            <a:r>
              <a:rPr lang="en-US" sz="2800" b="1" dirty="0" err="1"/>
              <a:t>ufqcc@aa.ufl.edu</a:t>
            </a:r>
            <a:endParaRPr lang="en-US" sz="2800" b="1" dirty="0"/>
          </a:p>
        </p:txBody>
      </p:sp>
    </p:spTree>
    <p:extLst>
      <p:ext uri="{BB962C8B-B14F-4D97-AF65-F5344CB8AC3E}">
        <p14:creationId xmlns:p14="http://schemas.microsoft.com/office/powerpoint/2010/main" val="2168363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edPowerpoint_11_16_4-3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stretch>
            <a:fillRect/>
          </a:stretch>
        </p:blipFill>
        <p:spPr>
          <a:xfrm>
            <a:off x="7215705" y="0"/>
            <a:ext cx="2121878" cy="1612899"/>
          </a:xfrm>
          <a:prstGeom prst="rect">
            <a:avLst/>
          </a:prstGeom>
        </p:spPr>
      </p:pic>
      <p:sp>
        <p:nvSpPr>
          <p:cNvPr id="5" name="Title 4"/>
          <p:cNvSpPr txBox="1">
            <a:spLocks/>
          </p:cNvSpPr>
          <p:nvPr/>
        </p:nvSpPr>
        <p:spPr>
          <a:xfrm>
            <a:off x="480646" y="273050"/>
            <a:ext cx="7983415" cy="11620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i="1" dirty="0"/>
              <a:t>Brainstorming Activity</a:t>
            </a:r>
          </a:p>
        </p:txBody>
      </p:sp>
      <p:sp>
        <p:nvSpPr>
          <p:cNvPr id="6" name="Text Placeholder 6"/>
          <p:cNvSpPr txBox="1">
            <a:spLocks/>
          </p:cNvSpPr>
          <p:nvPr/>
        </p:nvSpPr>
        <p:spPr>
          <a:xfrm>
            <a:off x="4654366" y="1622670"/>
            <a:ext cx="3809695" cy="469106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charset="0"/>
              <a:buChar char="•"/>
            </a:pPr>
            <a:endParaRPr lang="en-US" sz="1800" dirty="0"/>
          </a:p>
        </p:txBody>
      </p:sp>
      <p:pic>
        <p:nvPicPr>
          <p:cNvPr id="7" name="Picture 6"/>
          <p:cNvPicPr>
            <a:picLocks noChangeAspect="1"/>
          </p:cNvPicPr>
          <p:nvPr/>
        </p:nvPicPr>
        <p:blipFill>
          <a:blip r:embed="rId5"/>
          <a:stretch>
            <a:fillRect/>
          </a:stretch>
        </p:blipFill>
        <p:spPr>
          <a:xfrm rot="10800000">
            <a:off x="-1" y="1444868"/>
            <a:ext cx="9143999" cy="4715127"/>
          </a:xfrm>
          <a:prstGeom prst="rect">
            <a:avLst/>
          </a:prstGeom>
        </p:spPr>
      </p:pic>
    </p:spTree>
    <p:extLst>
      <p:ext uri="{BB962C8B-B14F-4D97-AF65-F5344CB8AC3E}">
        <p14:creationId xmlns:p14="http://schemas.microsoft.com/office/powerpoint/2010/main" val="42690683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edPowerpoint_11_16_4-3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74"/>
            <a:ext cx="9144000" cy="6858000"/>
          </a:xfrm>
          <a:prstGeom prst="rect">
            <a:avLst/>
          </a:prstGeom>
        </p:spPr>
      </p:pic>
      <p:pic>
        <p:nvPicPr>
          <p:cNvPr id="3" name="Picture 2"/>
          <p:cNvPicPr>
            <a:picLocks noChangeAspect="1"/>
          </p:cNvPicPr>
          <p:nvPr/>
        </p:nvPicPr>
        <p:blipFill>
          <a:blip r:embed="rId3"/>
          <a:stretch>
            <a:fillRect/>
          </a:stretch>
        </p:blipFill>
        <p:spPr>
          <a:xfrm>
            <a:off x="3424259" y="2507456"/>
            <a:ext cx="2121878" cy="1843087"/>
          </a:xfrm>
          <a:prstGeom prst="rect">
            <a:avLst/>
          </a:prstGeom>
        </p:spPr>
      </p:pic>
      <p:sp>
        <p:nvSpPr>
          <p:cNvPr id="5" name="Title 4"/>
          <p:cNvSpPr txBox="1">
            <a:spLocks/>
          </p:cNvSpPr>
          <p:nvPr/>
        </p:nvSpPr>
        <p:spPr>
          <a:xfrm>
            <a:off x="458068" y="1742009"/>
            <a:ext cx="8223435" cy="11620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i="1" dirty="0"/>
              <a:t>Where We Have Been and Where We Are Now</a:t>
            </a:r>
          </a:p>
        </p:txBody>
      </p:sp>
      <p:sp>
        <p:nvSpPr>
          <p:cNvPr id="6" name="Text Placeholder 6"/>
          <p:cNvSpPr txBox="1">
            <a:spLocks/>
          </p:cNvSpPr>
          <p:nvPr/>
        </p:nvSpPr>
        <p:spPr>
          <a:xfrm>
            <a:off x="4654366" y="1622670"/>
            <a:ext cx="3809695" cy="469106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charset="0"/>
              <a:buChar char="•"/>
            </a:pPr>
            <a:endParaRPr lang="en-US" sz="1800" dirty="0"/>
          </a:p>
        </p:txBody>
      </p:sp>
      <p:grpSp>
        <p:nvGrpSpPr>
          <p:cNvPr id="15" name="Group 14">
            <a:extLst>
              <a:ext uri="{FF2B5EF4-FFF2-40B4-BE49-F238E27FC236}">
                <a16:creationId xmlns="" xmlns:a16="http://schemas.microsoft.com/office/drawing/2014/main" id="{99175C84-FD6E-AA45-8C27-1A98A92BAC46}"/>
              </a:ext>
            </a:extLst>
          </p:cNvPr>
          <p:cNvGrpSpPr/>
          <p:nvPr/>
        </p:nvGrpSpPr>
        <p:grpSpPr>
          <a:xfrm>
            <a:off x="135118" y="230490"/>
            <a:ext cx="8850923" cy="1078403"/>
            <a:chOff x="0" y="106161"/>
            <a:chExt cx="11160748" cy="1078403"/>
          </a:xfrm>
        </p:grpSpPr>
        <p:sp>
          <p:nvSpPr>
            <p:cNvPr id="2" name="Pentagon 1">
              <a:extLst>
                <a:ext uri="{FF2B5EF4-FFF2-40B4-BE49-F238E27FC236}">
                  <a16:creationId xmlns="" xmlns:a16="http://schemas.microsoft.com/office/drawing/2014/main" id="{0FA4766B-E022-7C48-B4EB-824DC4717899}"/>
                </a:ext>
              </a:extLst>
            </p:cNvPr>
            <p:cNvSpPr/>
            <p:nvPr/>
          </p:nvSpPr>
          <p:spPr>
            <a:xfrm>
              <a:off x="0" y="113062"/>
              <a:ext cx="1125415" cy="1055077"/>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2010</a:t>
              </a:r>
            </a:p>
          </p:txBody>
        </p:sp>
        <p:sp>
          <p:nvSpPr>
            <p:cNvPr id="7" name="Pentagon 6">
              <a:extLst>
                <a:ext uri="{FF2B5EF4-FFF2-40B4-BE49-F238E27FC236}">
                  <a16:creationId xmlns="" xmlns:a16="http://schemas.microsoft.com/office/drawing/2014/main" id="{7753A64C-7D9C-AC40-8CDA-B5CF2EE08DAD}"/>
                </a:ext>
              </a:extLst>
            </p:cNvPr>
            <p:cNvSpPr/>
            <p:nvPr/>
          </p:nvSpPr>
          <p:spPr>
            <a:xfrm>
              <a:off x="1254369" y="113062"/>
              <a:ext cx="1125415" cy="1055077"/>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2011</a:t>
              </a:r>
            </a:p>
          </p:txBody>
        </p:sp>
        <p:sp>
          <p:nvSpPr>
            <p:cNvPr id="8" name="Pentagon 7">
              <a:extLst>
                <a:ext uri="{FF2B5EF4-FFF2-40B4-BE49-F238E27FC236}">
                  <a16:creationId xmlns="" xmlns:a16="http://schemas.microsoft.com/office/drawing/2014/main" id="{A91C89C3-2DB3-374D-A78B-16A91399B09C}"/>
                </a:ext>
              </a:extLst>
            </p:cNvPr>
            <p:cNvSpPr/>
            <p:nvPr/>
          </p:nvSpPr>
          <p:spPr>
            <a:xfrm>
              <a:off x="2508738" y="129487"/>
              <a:ext cx="1125415" cy="1055077"/>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2012</a:t>
              </a:r>
            </a:p>
          </p:txBody>
        </p:sp>
        <p:sp>
          <p:nvSpPr>
            <p:cNvPr id="9" name="Pentagon 8">
              <a:extLst>
                <a:ext uri="{FF2B5EF4-FFF2-40B4-BE49-F238E27FC236}">
                  <a16:creationId xmlns="" xmlns:a16="http://schemas.microsoft.com/office/drawing/2014/main" id="{CDDC0117-EB6F-AD45-8D72-23389C4CF461}"/>
                </a:ext>
              </a:extLst>
            </p:cNvPr>
            <p:cNvSpPr/>
            <p:nvPr/>
          </p:nvSpPr>
          <p:spPr>
            <a:xfrm>
              <a:off x="3716061" y="129487"/>
              <a:ext cx="1125415" cy="1055077"/>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2013</a:t>
              </a:r>
            </a:p>
          </p:txBody>
        </p:sp>
        <p:sp>
          <p:nvSpPr>
            <p:cNvPr id="10" name="Pentagon 9">
              <a:extLst>
                <a:ext uri="{FF2B5EF4-FFF2-40B4-BE49-F238E27FC236}">
                  <a16:creationId xmlns="" xmlns:a16="http://schemas.microsoft.com/office/drawing/2014/main" id="{87ED820E-A982-FC43-8D2C-72F64352E1D0}"/>
                </a:ext>
              </a:extLst>
            </p:cNvPr>
            <p:cNvSpPr/>
            <p:nvPr/>
          </p:nvSpPr>
          <p:spPr>
            <a:xfrm>
              <a:off x="5029276" y="113061"/>
              <a:ext cx="1125415" cy="1055077"/>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2014</a:t>
              </a:r>
            </a:p>
          </p:txBody>
        </p:sp>
        <p:sp>
          <p:nvSpPr>
            <p:cNvPr id="11" name="Pentagon 10">
              <a:extLst>
                <a:ext uri="{FF2B5EF4-FFF2-40B4-BE49-F238E27FC236}">
                  <a16:creationId xmlns="" xmlns:a16="http://schemas.microsoft.com/office/drawing/2014/main" id="{2A8C0F71-5A92-524A-B1DB-D92E982231BE}"/>
                </a:ext>
              </a:extLst>
            </p:cNvPr>
            <p:cNvSpPr/>
            <p:nvPr/>
          </p:nvSpPr>
          <p:spPr>
            <a:xfrm>
              <a:off x="6260426" y="106163"/>
              <a:ext cx="1125415" cy="1055077"/>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2015</a:t>
              </a:r>
            </a:p>
          </p:txBody>
        </p:sp>
        <p:sp>
          <p:nvSpPr>
            <p:cNvPr id="12" name="Pentagon 11">
              <a:extLst>
                <a:ext uri="{FF2B5EF4-FFF2-40B4-BE49-F238E27FC236}">
                  <a16:creationId xmlns="" xmlns:a16="http://schemas.microsoft.com/office/drawing/2014/main" id="{F707CDB8-8FD9-8B48-903D-6F6CF3618246}"/>
                </a:ext>
              </a:extLst>
            </p:cNvPr>
            <p:cNvSpPr/>
            <p:nvPr/>
          </p:nvSpPr>
          <p:spPr>
            <a:xfrm>
              <a:off x="7502996" y="129487"/>
              <a:ext cx="1125415" cy="1055077"/>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2016</a:t>
              </a:r>
            </a:p>
          </p:txBody>
        </p:sp>
        <p:sp>
          <p:nvSpPr>
            <p:cNvPr id="13" name="Pentagon 12">
              <a:extLst>
                <a:ext uri="{FF2B5EF4-FFF2-40B4-BE49-F238E27FC236}">
                  <a16:creationId xmlns="" xmlns:a16="http://schemas.microsoft.com/office/drawing/2014/main" id="{52FFE446-83B1-4348-83C9-1D620267D207}"/>
                </a:ext>
              </a:extLst>
            </p:cNvPr>
            <p:cNvSpPr/>
            <p:nvPr/>
          </p:nvSpPr>
          <p:spPr>
            <a:xfrm>
              <a:off x="8757481" y="106162"/>
              <a:ext cx="1125415" cy="1055077"/>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2017</a:t>
              </a:r>
            </a:p>
          </p:txBody>
        </p:sp>
        <p:sp>
          <p:nvSpPr>
            <p:cNvPr id="14" name="Pentagon 13">
              <a:extLst>
                <a:ext uri="{FF2B5EF4-FFF2-40B4-BE49-F238E27FC236}">
                  <a16:creationId xmlns="" xmlns:a16="http://schemas.microsoft.com/office/drawing/2014/main" id="{1B21299C-D27D-D149-989E-720F046B270A}"/>
                </a:ext>
              </a:extLst>
            </p:cNvPr>
            <p:cNvSpPr/>
            <p:nvPr/>
          </p:nvSpPr>
          <p:spPr>
            <a:xfrm>
              <a:off x="10035333" y="106161"/>
              <a:ext cx="1125415" cy="1055077"/>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2018</a:t>
              </a:r>
            </a:p>
          </p:txBody>
        </p:sp>
      </p:grpSp>
      <p:sp>
        <p:nvSpPr>
          <p:cNvPr id="16" name="TextBox 15">
            <a:extLst>
              <a:ext uri="{FF2B5EF4-FFF2-40B4-BE49-F238E27FC236}">
                <a16:creationId xmlns="" xmlns:a16="http://schemas.microsoft.com/office/drawing/2014/main" id="{003262E6-3F56-AD42-A511-0DC9909457B5}"/>
              </a:ext>
            </a:extLst>
          </p:cNvPr>
          <p:cNvSpPr txBox="1"/>
          <p:nvPr/>
        </p:nvSpPr>
        <p:spPr>
          <a:xfrm>
            <a:off x="434722" y="4254215"/>
            <a:ext cx="8100952" cy="1723549"/>
          </a:xfrm>
          <a:prstGeom prst="rect">
            <a:avLst/>
          </a:prstGeom>
          <a:noFill/>
        </p:spPr>
        <p:txBody>
          <a:bodyPr wrap="square" rtlCol="0">
            <a:spAutoFit/>
          </a:bodyPr>
          <a:lstStyle/>
          <a:p>
            <a:pPr algn="ctr"/>
            <a:r>
              <a:rPr lang="en-US" sz="1600" i="1" dirty="0">
                <a:solidFill>
                  <a:schemeClr val="tx1">
                    <a:lumMod val="50000"/>
                    <a:lumOff val="50000"/>
                  </a:schemeClr>
                </a:solidFill>
              </a:rPr>
              <a:t>“</a:t>
            </a:r>
            <a:r>
              <a:rPr lang="en-US" i="1" dirty="0">
                <a:solidFill>
                  <a:schemeClr val="tx1">
                    <a:lumMod val="50000"/>
                    <a:lumOff val="50000"/>
                  </a:schemeClr>
                </a:solidFill>
              </a:rPr>
              <a:t>This assessment will ensure that we </a:t>
            </a:r>
            <a:r>
              <a:rPr lang="en-US" b="1" i="1" dirty="0">
                <a:solidFill>
                  <a:schemeClr val="tx1">
                    <a:lumMod val="50000"/>
                    <a:lumOff val="50000"/>
                  </a:schemeClr>
                </a:solidFill>
              </a:rPr>
              <a:t>continue to move forward in the process </a:t>
            </a:r>
            <a:r>
              <a:rPr lang="en-US" b="1" i="1" dirty="0" smtClean="0">
                <a:solidFill>
                  <a:schemeClr val="tx1">
                    <a:lumMod val="50000"/>
                    <a:lumOff val="50000"/>
                  </a:schemeClr>
                </a:solidFill>
              </a:rPr>
              <a:t>of actualizing </a:t>
            </a:r>
            <a:r>
              <a:rPr lang="en-US" b="1" i="1" dirty="0">
                <a:solidFill>
                  <a:schemeClr val="tx1">
                    <a:lumMod val="50000"/>
                    <a:lumOff val="50000"/>
                  </a:schemeClr>
                </a:solidFill>
              </a:rPr>
              <a:t>the vision of undergraduate education at the University of Florida</a:t>
            </a:r>
            <a:r>
              <a:rPr lang="en-US" i="1" dirty="0">
                <a:solidFill>
                  <a:schemeClr val="tx1">
                    <a:lumMod val="50000"/>
                    <a:lumOff val="50000"/>
                  </a:schemeClr>
                </a:solidFill>
              </a:rPr>
              <a:t>. Namely that, ‘University of Florida graduates will have a well-developed capacity for intellectual inquiry</a:t>
            </a:r>
            <a:r>
              <a:rPr lang="en-US" i="1" dirty="0" smtClean="0">
                <a:solidFill>
                  <a:schemeClr val="tx1">
                    <a:lumMod val="50000"/>
                    <a:lumOff val="50000"/>
                  </a:schemeClr>
                </a:solidFill>
              </a:rPr>
              <a:t>, demonstrated </a:t>
            </a:r>
            <a:r>
              <a:rPr lang="en-US" i="1" dirty="0">
                <a:solidFill>
                  <a:schemeClr val="tx1">
                    <a:lumMod val="50000"/>
                    <a:lumOff val="50000"/>
                  </a:schemeClr>
                </a:solidFill>
              </a:rPr>
              <a:t>competency in a chosen discipline, and a strong sense of personal, social, and global responsibility</a:t>
            </a:r>
            <a:r>
              <a:rPr lang="en-US" i="1" dirty="0" smtClean="0">
                <a:solidFill>
                  <a:schemeClr val="tx1">
                    <a:lumMod val="50000"/>
                    <a:lumOff val="50000"/>
                  </a:schemeClr>
                </a:solidFill>
              </a:rPr>
              <a:t>’.”</a:t>
            </a:r>
            <a:endParaRPr lang="en-US" sz="1600" i="1" dirty="0">
              <a:solidFill>
                <a:schemeClr val="tx1">
                  <a:lumMod val="50000"/>
                  <a:lumOff val="50000"/>
                </a:schemeClr>
              </a:solidFill>
            </a:endParaRPr>
          </a:p>
          <a:p>
            <a:pPr algn="ctr"/>
            <a:r>
              <a:rPr lang="en-US" sz="1600" b="1" i="1" dirty="0">
                <a:solidFill>
                  <a:schemeClr val="tx1">
                    <a:lumMod val="50000"/>
                    <a:lumOff val="50000"/>
                  </a:schemeClr>
                </a:solidFill>
              </a:rPr>
              <a:t>-2010 UF Undergraduate Task Force Report</a:t>
            </a:r>
          </a:p>
        </p:txBody>
      </p:sp>
    </p:spTree>
    <p:extLst>
      <p:ext uri="{BB962C8B-B14F-4D97-AF65-F5344CB8AC3E}">
        <p14:creationId xmlns:p14="http://schemas.microsoft.com/office/powerpoint/2010/main" val="41168533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edPowerpoint_11_16_4-3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txBox="1">
            <a:spLocks/>
          </p:cNvSpPr>
          <p:nvPr/>
        </p:nvSpPr>
        <p:spPr>
          <a:xfrm>
            <a:off x="849037" y="736020"/>
            <a:ext cx="8229599" cy="11620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i="1" dirty="0"/>
              <a:t>2010 Task Force on Undergraduate Education </a:t>
            </a:r>
          </a:p>
        </p:txBody>
      </p:sp>
      <p:sp>
        <p:nvSpPr>
          <p:cNvPr id="6" name="Text Placeholder 6"/>
          <p:cNvSpPr txBox="1">
            <a:spLocks/>
          </p:cNvSpPr>
          <p:nvPr/>
        </p:nvSpPr>
        <p:spPr>
          <a:xfrm>
            <a:off x="357374" y="1830575"/>
            <a:ext cx="8340376" cy="423584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altLang="en-US" sz="1800" b="1" dirty="0">
                <a:solidFill>
                  <a:schemeClr val="bg1">
                    <a:lumMod val="50000"/>
                  </a:schemeClr>
                </a:solidFill>
              </a:rPr>
              <a:t>Work towards </a:t>
            </a:r>
            <a:r>
              <a:rPr lang="en-US" altLang="en-US" sz="1800" b="1" u="sng" dirty="0">
                <a:solidFill>
                  <a:schemeClr val="bg1">
                    <a:lumMod val="50000"/>
                  </a:schemeClr>
                </a:solidFill>
              </a:rPr>
              <a:t>creation of a signature experience </a:t>
            </a:r>
            <a:r>
              <a:rPr lang="en-US" altLang="en-US" sz="1800" b="1" dirty="0">
                <a:solidFill>
                  <a:schemeClr val="bg1">
                    <a:lumMod val="50000"/>
                  </a:schemeClr>
                </a:solidFill>
              </a:rPr>
              <a:t>for FTIC students with </a:t>
            </a:r>
            <a:r>
              <a:rPr lang="en-US" altLang="en-US" sz="1800" b="1" u="sng" dirty="0">
                <a:solidFill>
                  <a:schemeClr val="bg1">
                    <a:lumMod val="50000"/>
                  </a:schemeClr>
                </a:solidFill>
              </a:rPr>
              <a:t>themed approach and electronic portfolios</a:t>
            </a:r>
          </a:p>
          <a:p>
            <a:pPr>
              <a:defRPr/>
            </a:pPr>
            <a:endParaRPr lang="en-US" altLang="en-US" sz="1800" b="1" u="sng" dirty="0">
              <a:solidFill>
                <a:schemeClr val="bg1">
                  <a:lumMod val="50000"/>
                </a:schemeClr>
              </a:solidFill>
            </a:endParaRPr>
          </a:p>
          <a:p>
            <a:pPr>
              <a:defRPr/>
            </a:pPr>
            <a:r>
              <a:rPr lang="en-US" altLang="en-US" sz="1800" b="1" dirty="0">
                <a:solidFill>
                  <a:schemeClr val="bg1">
                    <a:lumMod val="50000"/>
                  </a:schemeClr>
                </a:solidFill>
              </a:rPr>
              <a:t>Use themed signature program to </a:t>
            </a:r>
            <a:r>
              <a:rPr lang="en-US" altLang="en-US" sz="1800" b="1" u="sng" dirty="0">
                <a:solidFill>
                  <a:schemeClr val="bg1">
                    <a:lumMod val="50000"/>
                  </a:schemeClr>
                </a:solidFill>
              </a:rPr>
              <a:t>develop specific leadership opportunities for juniors and seniors</a:t>
            </a:r>
          </a:p>
          <a:p>
            <a:pPr>
              <a:defRPr/>
            </a:pPr>
            <a:endParaRPr lang="en-US" altLang="en-US" sz="1800" b="1" u="sng" dirty="0">
              <a:solidFill>
                <a:schemeClr val="bg1">
                  <a:lumMod val="50000"/>
                </a:schemeClr>
              </a:solidFill>
            </a:endParaRPr>
          </a:p>
          <a:p>
            <a:pPr>
              <a:defRPr/>
            </a:pPr>
            <a:r>
              <a:rPr lang="en-US" altLang="en-US" sz="1800" b="1" dirty="0">
                <a:solidFill>
                  <a:schemeClr val="bg1">
                    <a:lumMod val="50000"/>
                  </a:schemeClr>
                </a:solidFill>
              </a:rPr>
              <a:t>Increase opportunities for </a:t>
            </a:r>
            <a:r>
              <a:rPr lang="en-US" altLang="en-US" sz="1800" b="1" u="sng" dirty="0">
                <a:solidFill>
                  <a:schemeClr val="bg1">
                    <a:lumMod val="50000"/>
                  </a:schemeClr>
                </a:solidFill>
              </a:rPr>
              <a:t>experiential learning</a:t>
            </a:r>
          </a:p>
          <a:p>
            <a:pPr lvl="1">
              <a:defRPr/>
            </a:pPr>
            <a:r>
              <a:rPr lang="en-US" altLang="en-US" sz="1800" b="1" dirty="0">
                <a:solidFill>
                  <a:schemeClr val="bg1">
                    <a:lumMod val="50000"/>
                  </a:schemeClr>
                </a:solidFill>
              </a:rPr>
              <a:t>Assist development of, promotion of, oversight of, and accountability for interdisciplinary, creative and </a:t>
            </a:r>
            <a:r>
              <a:rPr lang="en-US" altLang="en-US" sz="1800" b="1" u="sng" dirty="0">
                <a:solidFill>
                  <a:schemeClr val="bg1">
                    <a:lumMod val="50000"/>
                  </a:schemeClr>
                </a:solidFill>
              </a:rPr>
              <a:t>research-oriented studies</a:t>
            </a:r>
          </a:p>
          <a:p>
            <a:pPr>
              <a:defRPr/>
            </a:pPr>
            <a:endParaRPr lang="en-US" altLang="en-US" sz="1800" b="1" u="sng" dirty="0">
              <a:solidFill>
                <a:schemeClr val="bg1">
                  <a:lumMod val="50000"/>
                </a:schemeClr>
              </a:solidFill>
            </a:endParaRPr>
          </a:p>
          <a:p>
            <a:pPr>
              <a:defRPr/>
            </a:pPr>
            <a:r>
              <a:rPr lang="en-US" altLang="en-US" sz="1800" b="1" dirty="0">
                <a:solidFill>
                  <a:schemeClr val="bg1">
                    <a:lumMod val="50000"/>
                  </a:schemeClr>
                </a:solidFill>
              </a:rPr>
              <a:t>Incorporate </a:t>
            </a:r>
            <a:r>
              <a:rPr lang="en-US" altLang="en-US" sz="1800" b="1" u="sng" dirty="0">
                <a:solidFill>
                  <a:schemeClr val="bg1">
                    <a:lumMod val="50000"/>
                  </a:schemeClr>
                </a:solidFill>
              </a:rPr>
              <a:t>service learning and civic engagement goals </a:t>
            </a:r>
            <a:r>
              <a:rPr lang="en-US" altLang="en-US" sz="1800" b="1" dirty="0">
                <a:solidFill>
                  <a:schemeClr val="bg1">
                    <a:lumMod val="50000"/>
                  </a:schemeClr>
                </a:solidFill>
              </a:rPr>
              <a:t>into theme-based curriculum</a:t>
            </a:r>
          </a:p>
          <a:p>
            <a:pPr>
              <a:defRPr/>
            </a:pPr>
            <a:endParaRPr lang="en-US" altLang="en-US" sz="1800" b="1" dirty="0">
              <a:solidFill>
                <a:schemeClr val="bg1">
                  <a:lumMod val="50000"/>
                </a:schemeClr>
              </a:solidFill>
            </a:endParaRPr>
          </a:p>
        </p:txBody>
      </p:sp>
      <p:grpSp>
        <p:nvGrpSpPr>
          <p:cNvPr id="7" name="Group 6">
            <a:extLst>
              <a:ext uri="{FF2B5EF4-FFF2-40B4-BE49-F238E27FC236}">
                <a16:creationId xmlns="" xmlns:a16="http://schemas.microsoft.com/office/drawing/2014/main" id="{D62CA87D-7A59-6741-8F27-09D456AD2FE3}"/>
              </a:ext>
            </a:extLst>
          </p:cNvPr>
          <p:cNvGrpSpPr/>
          <p:nvPr/>
        </p:nvGrpSpPr>
        <p:grpSpPr>
          <a:xfrm>
            <a:off x="190719" y="0"/>
            <a:ext cx="8953281" cy="1511926"/>
            <a:chOff x="70111" y="-124329"/>
            <a:chExt cx="11289818" cy="1511926"/>
          </a:xfrm>
        </p:grpSpPr>
        <p:sp>
          <p:nvSpPr>
            <p:cNvPr id="8" name="Pentagon 7">
              <a:extLst>
                <a:ext uri="{FF2B5EF4-FFF2-40B4-BE49-F238E27FC236}">
                  <a16:creationId xmlns="" xmlns:a16="http://schemas.microsoft.com/office/drawing/2014/main" id="{F5BCD591-2AB9-1E4F-B53B-EB292806C3EA}"/>
                </a:ext>
              </a:extLst>
            </p:cNvPr>
            <p:cNvSpPr/>
            <p:nvPr/>
          </p:nvSpPr>
          <p:spPr>
            <a:xfrm>
              <a:off x="70111" y="-124329"/>
              <a:ext cx="1254369" cy="1511926"/>
            </a:xfrm>
            <a:prstGeom prst="homePlate">
              <a:avLst/>
            </a:prstGeom>
            <a:solidFill>
              <a:srgbClr val="EB5D0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2010</a:t>
              </a:r>
            </a:p>
          </p:txBody>
        </p:sp>
        <p:sp>
          <p:nvSpPr>
            <p:cNvPr id="9" name="Pentagon 8">
              <a:extLst>
                <a:ext uri="{FF2B5EF4-FFF2-40B4-BE49-F238E27FC236}">
                  <a16:creationId xmlns="" xmlns:a16="http://schemas.microsoft.com/office/drawing/2014/main" id="{C3390EC1-81A5-FC46-B81B-A2CA3D977E8D}"/>
                </a:ext>
              </a:extLst>
            </p:cNvPr>
            <p:cNvSpPr/>
            <p:nvPr/>
          </p:nvSpPr>
          <p:spPr>
            <a:xfrm>
              <a:off x="1453550" y="201221"/>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2011</a:t>
              </a:r>
            </a:p>
          </p:txBody>
        </p:sp>
        <p:sp>
          <p:nvSpPr>
            <p:cNvPr id="10" name="Pentagon 9">
              <a:extLst>
                <a:ext uri="{FF2B5EF4-FFF2-40B4-BE49-F238E27FC236}">
                  <a16:creationId xmlns="" xmlns:a16="http://schemas.microsoft.com/office/drawing/2014/main" id="{B0384F23-BCEF-7A4B-9B5F-41897575D480}"/>
                </a:ext>
              </a:extLst>
            </p:cNvPr>
            <p:cNvSpPr/>
            <p:nvPr/>
          </p:nvSpPr>
          <p:spPr>
            <a:xfrm>
              <a:off x="2707919" y="217646"/>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2012</a:t>
              </a:r>
            </a:p>
          </p:txBody>
        </p:sp>
        <p:sp>
          <p:nvSpPr>
            <p:cNvPr id="11" name="Pentagon 10">
              <a:extLst>
                <a:ext uri="{FF2B5EF4-FFF2-40B4-BE49-F238E27FC236}">
                  <a16:creationId xmlns="" xmlns:a16="http://schemas.microsoft.com/office/drawing/2014/main" id="{E0CF697B-339F-BE42-BC9B-1C3AFE0FAEEA}"/>
                </a:ext>
              </a:extLst>
            </p:cNvPr>
            <p:cNvSpPr/>
            <p:nvPr/>
          </p:nvSpPr>
          <p:spPr>
            <a:xfrm>
              <a:off x="3915242" y="217646"/>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2013</a:t>
              </a:r>
            </a:p>
          </p:txBody>
        </p:sp>
        <p:sp>
          <p:nvSpPr>
            <p:cNvPr id="12" name="Pentagon 11">
              <a:extLst>
                <a:ext uri="{FF2B5EF4-FFF2-40B4-BE49-F238E27FC236}">
                  <a16:creationId xmlns="" xmlns:a16="http://schemas.microsoft.com/office/drawing/2014/main" id="{E31644E9-3634-6B42-991B-15D1D1ADA4BF}"/>
                </a:ext>
              </a:extLst>
            </p:cNvPr>
            <p:cNvSpPr/>
            <p:nvPr/>
          </p:nvSpPr>
          <p:spPr>
            <a:xfrm>
              <a:off x="5228458" y="201220"/>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2014</a:t>
              </a:r>
            </a:p>
          </p:txBody>
        </p:sp>
        <p:sp>
          <p:nvSpPr>
            <p:cNvPr id="13" name="Pentagon 12">
              <a:extLst>
                <a:ext uri="{FF2B5EF4-FFF2-40B4-BE49-F238E27FC236}">
                  <a16:creationId xmlns="" xmlns:a16="http://schemas.microsoft.com/office/drawing/2014/main" id="{1A9C2CD9-0CB5-9B4F-9896-E1657BE12086}"/>
                </a:ext>
              </a:extLst>
            </p:cNvPr>
            <p:cNvSpPr/>
            <p:nvPr/>
          </p:nvSpPr>
          <p:spPr>
            <a:xfrm>
              <a:off x="6459607" y="194322"/>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2015</a:t>
              </a:r>
            </a:p>
          </p:txBody>
        </p:sp>
        <p:sp>
          <p:nvSpPr>
            <p:cNvPr id="14" name="Pentagon 13">
              <a:extLst>
                <a:ext uri="{FF2B5EF4-FFF2-40B4-BE49-F238E27FC236}">
                  <a16:creationId xmlns="" xmlns:a16="http://schemas.microsoft.com/office/drawing/2014/main" id="{3A339D33-3142-9745-82E4-345578B6CA40}"/>
                </a:ext>
              </a:extLst>
            </p:cNvPr>
            <p:cNvSpPr/>
            <p:nvPr/>
          </p:nvSpPr>
          <p:spPr>
            <a:xfrm>
              <a:off x="7702177" y="217646"/>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2016</a:t>
              </a:r>
            </a:p>
          </p:txBody>
        </p:sp>
        <p:sp>
          <p:nvSpPr>
            <p:cNvPr id="15" name="Pentagon 14">
              <a:extLst>
                <a:ext uri="{FF2B5EF4-FFF2-40B4-BE49-F238E27FC236}">
                  <a16:creationId xmlns="" xmlns:a16="http://schemas.microsoft.com/office/drawing/2014/main" id="{312DD982-E3C0-C84D-A784-74A590A37CBC}"/>
                </a:ext>
              </a:extLst>
            </p:cNvPr>
            <p:cNvSpPr/>
            <p:nvPr/>
          </p:nvSpPr>
          <p:spPr>
            <a:xfrm>
              <a:off x="8956662" y="194321"/>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2017</a:t>
              </a:r>
            </a:p>
          </p:txBody>
        </p:sp>
        <p:sp>
          <p:nvSpPr>
            <p:cNvPr id="16" name="Pentagon 15">
              <a:extLst>
                <a:ext uri="{FF2B5EF4-FFF2-40B4-BE49-F238E27FC236}">
                  <a16:creationId xmlns="" xmlns:a16="http://schemas.microsoft.com/office/drawing/2014/main" id="{570B1A1C-D194-E847-8330-9997B69D66B2}"/>
                </a:ext>
              </a:extLst>
            </p:cNvPr>
            <p:cNvSpPr/>
            <p:nvPr/>
          </p:nvSpPr>
          <p:spPr>
            <a:xfrm>
              <a:off x="10234515" y="194320"/>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2018</a:t>
              </a:r>
            </a:p>
          </p:txBody>
        </p:sp>
      </p:grpSp>
      <p:sp>
        <p:nvSpPr>
          <p:cNvPr id="2" name="TextBox 1">
            <a:extLst>
              <a:ext uri="{FF2B5EF4-FFF2-40B4-BE49-F238E27FC236}">
                <a16:creationId xmlns="" xmlns:a16="http://schemas.microsoft.com/office/drawing/2014/main" id="{16D2304E-5ECF-B644-97AA-5E581AB31104}"/>
              </a:ext>
            </a:extLst>
          </p:cNvPr>
          <p:cNvSpPr txBox="1"/>
          <p:nvPr/>
        </p:nvSpPr>
        <p:spPr>
          <a:xfrm>
            <a:off x="1857536" y="5697083"/>
            <a:ext cx="5340052" cy="369332"/>
          </a:xfrm>
          <a:prstGeom prst="rect">
            <a:avLst/>
          </a:prstGeom>
          <a:noFill/>
          <a:ln>
            <a:solidFill>
              <a:schemeClr val="accent1"/>
            </a:solidFill>
          </a:ln>
        </p:spPr>
        <p:txBody>
          <a:bodyPr wrap="none" rtlCol="0">
            <a:spAutoFit/>
          </a:bodyPr>
          <a:lstStyle/>
          <a:p>
            <a:r>
              <a:rPr lang="en-US" dirty="0"/>
              <a:t>http://</a:t>
            </a:r>
            <a:r>
              <a:rPr lang="en-US" dirty="0" err="1"/>
              <a:t>fora.aa.ufl.edu</a:t>
            </a:r>
            <a:r>
              <a:rPr lang="en-US" dirty="0"/>
              <a:t>/docs/56/</a:t>
            </a:r>
            <a:r>
              <a:rPr lang="en-US" dirty="0" err="1"/>
              <a:t>UGTaskForceReport.pdf</a:t>
            </a:r>
            <a:endParaRPr lang="en-US" dirty="0"/>
          </a:p>
        </p:txBody>
      </p:sp>
    </p:spTree>
    <p:extLst>
      <p:ext uri="{BB962C8B-B14F-4D97-AF65-F5344CB8AC3E}">
        <p14:creationId xmlns:p14="http://schemas.microsoft.com/office/powerpoint/2010/main" val="10708364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edPowerpoint_11_16_4-3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122"/>
            <a:ext cx="9144000" cy="6858000"/>
          </a:xfrm>
          <a:prstGeom prst="rect">
            <a:avLst/>
          </a:prstGeom>
        </p:spPr>
      </p:pic>
      <p:sp>
        <p:nvSpPr>
          <p:cNvPr id="5" name="Title 4"/>
          <p:cNvSpPr txBox="1">
            <a:spLocks/>
          </p:cNvSpPr>
          <p:nvPr/>
        </p:nvSpPr>
        <p:spPr>
          <a:xfrm>
            <a:off x="2180341" y="1124467"/>
            <a:ext cx="6517409" cy="11620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i="1" dirty="0"/>
              <a:t>“What Is the Good Life” First </a:t>
            </a:r>
            <a:r>
              <a:rPr lang="en-US" sz="2000" b="1" i="1" dirty="0" smtClean="0"/>
              <a:t>Piloted </a:t>
            </a:r>
            <a:r>
              <a:rPr lang="en-US" sz="2000" b="1" i="1" dirty="0"/>
              <a:t>in Fall 2010</a:t>
            </a:r>
          </a:p>
          <a:p>
            <a:pPr algn="l"/>
            <a:r>
              <a:rPr lang="en-US" sz="2000" b="1" i="1" dirty="0"/>
              <a:t>UF General Education Task Force Recommends “What Is the Good Life” Course, Fall 2011</a:t>
            </a:r>
          </a:p>
        </p:txBody>
      </p:sp>
      <p:sp>
        <p:nvSpPr>
          <p:cNvPr id="6" name="Text Placeholder 6"/>
          <p:cNvSpPr txBox="1">
            <a:spLocks/>
          </p:cNvSpPr>
          <p:nvPr/>
        </p:nvSpPr>
        <p:spPr>
          <a:xfrm>
            <a:off x="357374" y="2024283"/>
            <a:ext cx="8340376" cy="423584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US" altLang="en-US" sz="1800" b="1" dirty="0">
              <a:solidFill>
                <a:schemeClr val="bg1">
                  <a:lumMod val="50000"/>
                </a:schemeClr>
              </a:solidFill>
            </a:endParaRPr>
          </a:p>
        </p:txBody>
      </p:sp>
      <p:grpSp>
        <p:nvGrpSpPr>
          <p:cNvPr id="7" name="Group 6">
            <a:extLst>
              <a:ext uri="{FF2B5EF4-FFF2-40B4-BE49-F238E27FC236}">
                <a16:creationId xmlns="" xmlns:a16="http://schemas.microsoft.com/office/drawing/2014/main" id="{D62CA87D-7A59-6741-8F27-09D456AD2FE3}"/>
              </a:ext>
            </a:extLst>
          </p:cNvPr>
          <p:cNvGrpSpPr/>
          <p:nvPr/>
        </p:nvGrpSpPr>
        <p:grpSpPr>
          <a:xfrm>
            <a:off x="171914" y="318649"/>
            <a:ext cx="8972086" cy="1521873"/>
            <a:chOff x="46398" y="194320"/>
            <a:chExt cx="11313531" cy="1521873"/>
          </a:xfrm>
        </p:grpSpPr>
        <p:sp>
          <p:nvSpPr>
            <p:cNvPr id="8" name="Pentagon 7">
              <a:extLst>
                <a:ext uri="{FF2B5EF4-FFF2-40B4-BE49-F238E27FC236}">
                  <a16:creationId xmlns="" xmlns:a16="http://schemas.microsoft.com/office/drawing/2014/main" id="{F5BCD591-2AB9-1E4F-B53B-EB292806C3EA}"/>
                </a:ext>
              </a:extLst>
            </p:cNvPr>
            <p:cNvSpPr/>
            <p:nvPr/>
          </p:nvSpPr>
          <p:spPr>
            <a:xfrm>
              <a:off x="46398" y="206043"/>
              <a:ext cx="1169291" cy="794095"/>
            </a:xfrm>
            <a:prstGeom prst="homePlate">
              <a:avLst/>
            </a:prstGeom>
            <a:solidFill>
              <a:srgbClr val="EB5D0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2010</a:t>
              </a:r>
            </a:p>
          </p:txBody>
        </p:sp>
        <p:sp>
          <p:nvSpPr>
            <p:cNvPr id="9" name="Pentagon 8">
              <a:extLst>
                <a:ext uri="{FF2B5EF4-FFF2-40B4-BE49-F238E27FC236}">
                  <a16:creationId xmlns="" xmlns:a16="http://schemas.microsoft.com/office/drawing/2014/main" id="{C3390EC1-81A5-FC46-B81B-A2CA3D977E8D}"/>
                </a:ext>
              </a:extLst>
            </p:cNvPr>
            <p:cNvSpPr/>
            <p:nvPr/>
          </p:nvSpPr>
          <p:spPr>
            <a:xfrm>
              <a:off x="1321424" y="201220"/>
              <a:ext cx="1304588" cy="1514973"/>
            </a:xfrm>
            <a:prstGeom prst="homePlate">
              <a:avLst/>
            </a:prstGeom>
            <a:solidFill>
              <a:srgbClr val="EB5D0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2011</a:t>
              </a:r>
            </a:p>
          </p:txBody>
        </p:sp>
        <p:sp>
          <p:nvSpPr>
            <p:cNvPr id="10" name="Pentagon 9">
              <a:extLst>
                <a:ext uri="{FF2B5EF4-FFF2-40B4-BE49-F238E27FC236}">
                  <a16:creationId xmlns="" xmlns:a16="http://schemas.microsoft.com/office/drawing/2014/main" id="{B0384F23-BCEF-7A4B-9B5F-41897575D480}"/>
                </a:ext>
              </a:extLst>
            </p:cNvPr>
            <p:cNvSpPr/>
            <p:nvPr/>
          </p:nvSpPr>
          <p:spPr>
            <a:xfrm>
              <a:off x="2707919" y="217646"/>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2012</a:t>
              </a:r>
            </a:p>
          </p:txBody>
        </p:sp>
        <p:sp>
          <p:nvSpPr>
            <p:cNvPr id="11" name="Pentagon 10">
              <a:extLst>
                <a:ext uri="{FF2B5EF4-FFF2-40B4-BE49-F238E27FC236}">
                  <a16:creationId xmlns="" xmlns:a16="http://schemas.microsoft.com/office/drawing/2014/main" id="{E0CF697B-339F-BE42-BC9B-1C3AFE0FAEEA}"/>
                </a:ext>
              </a:extLst>
            </p:cNvPr>
            <p:cNvSpPr/>
            <p:nvPr/>
          </p:nvSpPr>
          <p:spPr>
            <a:xfrm>
              <a:off x="3915242" y="217646"/>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2013</a:t>
              </a:r>
            </a:p>
          </p:txBody>
        </p:sp>
        <p:sp>
          <p:nvSpPr>
            <p:cNvPr id="12" name="Pentagon 11">
              <a:extLst>
                <a:ext uri="{FF2B5EF4-FFF2-40B4-BE49-F238E27FC236}">
                  <a16:creationId xmlns="" xmlns:a16="http://schemas.microsoft.com/office/drawing/2014/main" id="{E31644E9-3634-6B42-991B-15D1D1ADA4BF}"/>
                </a:ext>
              </a:extLst>
            </p:cNvPr>
            <p:cNvSpPr/>
            <p:nvPr/>
          </p:nvSpPr>
          <p:spPr>
            <a:xfrm>
              <a:off x="5228458" y="201220"/>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2014</a:t>
              </a:r>
            </a:p>
          </p:txBody>
        </p:sp>
        <p:sp>
          <p:nvSpPr>
            <p:cNvPr id="13" name="Pentagon 12">
              <a:extLst>
                <a:ext uri="{FF2B5EF4-FFF2-40B4-BE49-F238E27FC236}">
                  <a16:creationId xmlns="" xmlns:a16="http://schemas.microsoft.com/office/drawing/2014/main" id="{1A9C2CD9-0CB5-9B4F-9896-E1657BE12086}"/>
                </a:ext>
              </a:extLst>
            </p:cNvPr>
            <p:cNvSpPr/>
            <p:nvPr/>
          </p:nvSpPr>
          <p:spPr>
            <a:xfrm>
              <a:off x="6459607" y="194322"/>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2015</a:t>
              </a:r>
            </a:p>
          </p:txBody>
        </p:sp>
        <p:sp>
          <p:nvSpPr>
            <p:cNvPr id="14" name="Pentagon 13">
              <a:extLst>
                <a:ext uri="{FF2B5EF4-FFF2-40B4-BE49-F238E27FC236}">
                  <a16:creationId xmlns="" xmlns:a16="http://schemas.microsoft.com/office/drawing/2014/main" id="{3A339D33-3142-9745-82E4-345578B6CA40}"/>
                </a:ext>
              </a:extLst>
            </p:cNvPr>
            <p:cNvSpPr/>
            <p:nvPr/>
          </p:nvSpPr>
          <p:spPr>
            <a:xfrm>
              <a:off x="7702177" y="217646"/>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2016</a:t>
              </a:r>
            </a:p>
          </p:txBody>
        </p:sp>
        <p:sp>
          <p:nvSpPr>
            <p:cNvPr id="15" name="Pentagon 14">
              <a:extLst>
                <a:ext uri="{FF2B5EF4-FFF2-40B4-BE49-F238E27FC236}">
                  <a16:creationId xmlns="" xmlns:a16="http://schemas.microsoft.com/office/drawing/2014/main" id="{312DD982-E3C0-C84D-A784-74A590A37CBC}"/>
                </a:ext>
              </a:extLst>
            </p:cNvPr>
            <p:cNvSpPr/>
            <p:nvPr/>
          </p:nvSpPr>
          <p:spPr>
            <a:xfrm>
              <a:off x="8956662" y="194321"/>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2017</a:t>
              </a:r>
            </a:p>
          </p:txBody>
        </p:sp>
        <p:sp>
          <p:nvSpPr>
            <p:cNvPr id="16" name="Pentagon 15">
              <a:extLst>
                <a:ext uri="{FF2B5EF4-FFF2-40B4-BE49-F238E27FC236}">
                  <a16:creationId xmlns="" xmlns:a16="http://schemas.microsoft.com/office/drawing/2014/main" id="{570B1A1C-D194-E847-8330-9997B69D66B2}"/>
                </a:ext>
              </a:extLst>
            </p:cNvPr>
            <p:cNvSpPr/>
            <p:nvPr/>
          </p:nvSpPr>
          <p:spPr>
            <a:xfrm>
              <a:off x="10234515" y="194320"/>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2018</a:t>
              </a:r>
            </a:p>
          </p:txBody>
        </p:sp>
      </p:grpSp>
      <p:pic>
        <p:nvPicPr>
          <p:cNvPr id="17" name="Picture 16">
            <a:extLst>
              <a:ext uri="{FF2B5EF4-FFF2-40B4-BE49-F238E27FC236}">
                <a16:creationId xmlns="" xmlns:a16="http://schemas.microsoft.com/office/drawing/2014/main" id="{A8FF04FA-907D-E440-83EE-7AA1A2582E33}"/>
              </a:ext>
            </a:extLst>
          </p:cNvPr>
          <p:cNvPicPr>
            <a:picLocks noChangeAspect="1"/>
          </p:cNvPicPr>
          <p:nvPr/>
        </p:nvPicPr>
        <p:blipFill>
          <a:blip r:embed="rId4"/>
          <a:stretch>
            <a:fillRect/>
          </a:stretch>
        </p:blipFill>
        <p:spPr>
          <a:xfrm>
            <a:off x="1700356" y="2470278"/>
            <a:ext cx="5341350" cy="3146514"/>
          </a:xfrm>
          <a:prstGeom prst="rect">
            <a:avLst/>
          </a:prstGeom>
        </p:spPr>
      </p:pic>
      <p:sp>
        <p:nvSpPr>
          <p:cNvPr id="3" name="TextBox 2">
            <a:extLst>
              <a:ext uri="{FF2B5EF4-FFF2-40B4-BE49-F238E27FC236}">
                <a16:creationId xmlns="" xmlns:a16="http://schemas.microsoft.com/office/drawing/2014/main" id="{6431BC49-0749-6343-A51D-A907FFDCF01F}"/>
              </a:ext>
            </a:extLst>
          </p:cNvPr>
          <p:cNvSpPr txBox="1"/>
          <p:nvPr/>
        </p:nvSpPr>
        <p:spPr>
          <a:xfrm>
            <a:off x="1004777" y="5693455"/>
            <a:ext cx="7045569" cy="369332"/>
          </a:xfrm>
          <a:prstGeom prst="rect">
            <a:avLst/>
          </a:prstGeom>
          <a:noFill/>
          <a:ln>
            <a:solidFill>
              <a:schemeClr val="accent1"/>
            </a:solidFill>
          </a:ln>
        </p:spPr>
        <p:txBody>
          <a:bodyPr wrap="square" rtlCol="0">
            <a:spAutoFit/>
          </a:bodyPr>
          <a:lstStyle/>
          <a:p>
            <a:pPr algn="ctr"/>
            <a:r>
              <a:rPr lang="en-US" dirty="0"/>
              <a:t>http://</a:t>
            </a:r>
            <a:r>
              <a:rPr lang="en-US" dirty="0" err="1"/>
              <a:t>fora.aa.ufl.edu</a:t>
            </a:r>
            <a:r>
              <a:rPr lang="en-US" dirty="0"/>
              <a:t>/docs/57/</a:t>
            </a:r>
            <a:r>
              <a:rPr lang="en-US" dirty="0" err="1"/>
              <a:t>Gen_Ed-Humanities_Final_Report.pdf</a:t>
            </a:r>
            <a:endParaRPr lang="en-US" dirty="0"/>
          </a:p>
        </p:txBody>
      </p:sp>
    </p:spTree>
    <p:extLst>
      <p:ext uri="{BB962C8B-B14F-4D97-AF65-F5344CB8AC3E}">
        <p14:creationId xmlns:p14="http://schemas.microsoft.com/office/powerpoint/2010/main" val="4572016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edPowerpoint_11_16_4-3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054"/>
            <a:ext cx="9144000" cy="6858000"/>
          </a:xfrm>
          <a:prstGeom prst="rect">
            <a:avLst/>
          </a:prstGeom>
        </p:spPr>
      </p:pic>
      <p:sp>
        <p:nvSpPr>
          <p:cNvPr id="5" name="Title 4"/>
          <p:cNvSpPr txBox="1">
            <a:spLocks/>
          </p:cNvSpPr>
          <p:nvPr/>
        </p:nvSpPr>
        <p:spPr>
          <a:xfrm>
            <a:off x="3930689" y="1042505"/>
            <a:ext cx="4564930" cy="71846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i="1" dirty="0"/>
              <a:t>Pre-eminence Legislation</a:t>
            </a:r>
          </a:p>
        </p:txBody>
      </p:sp>
      <p:sp>
        <p:nvSpPr>
          <p:cNvPr id="6" name="Text Placeholder 6"/>
          <p:cNvSpPr txBox="1">
            <a:spLocks/>
          </p:cNvSpPr>
          <p:nvPr/>
        </p:nvSpPr>
        <p:spPr>
          <a:xfrm>
            <a:off x="3763108" y="2371413"/>
            <a:ext cx="4947138" cy="3768122"/>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n-US" altLang="en-US" sz="2000" i="1" dirty="0">
                <a:solidFill>
                  <a:schemeClr val="bg1">
                    <a:lumMod val="50000"/>
                  </a:schemeClr>
                </a:solidFill>
              </a:rPr>
              <a:t>“In order to provide a jointly shared educational experience</a:t>
            </a:r>
            <a:r>
              <a:rPr lang="en-US" altLang="en-US" sz="2000" b="1" i="1" dirty="0">
                <a:solidFill>
                  <a:schemeClr val="bg1">
                    <a:lumMod val="50000"/>
                  </a:schemeClr>
                </a:solidFill>
              </a:rPr>
              <a:t>, a university that is designated a preeminent state research university may require its incoming first-time-in-college students to take a </a:t>
            </a:r>
            <a:r>
              <a:rPr lang="en-US" altLang="en-US" sz="2000" b="1" i="1" strike="sngStrike" dirty="0">
                <a:solidFill>
                  <a:schemeClr val="bg1">
                    <a:lumMod val="50000"/>
                  </a:schemeClr>
                </a:solidFill>
              </a:rPr>
              <a:t>9-to-12-</a:t>
            </a:r>
            <a:r>
              <a:rPr lang="en-US" altLang="en-US" sz="2000" b="1" i="1" dirty="0">
                <a:solidFill>
                  <a:schemeClr val="bg1">
                    <a:lumMod val="50000"/>
                  </a:schemeClr>
                </a:solidFill>
              </a:rPr>
              <a:t> 6-credit set of unique courses </a:t>
            </a:r>
            <a:r>
              <a:rPr lang="en-US" altLang="en-US" sz="2000" i="1" dirty="0">
                <a:solidFill>
                  <a:schemeClr val="bg1">
                    <a:lumMod val="50000"/>
                  </a:schemeClr>
                </a:solidFill>
              </a:rPr>
              <a:t>specifically determined by the university and published on the university’s website.  The university may stipulate that credit for such courses may not be earned through any acceleration mechanism</a:t>
            </a:r>
            <a:r>
              <a:rPr lang="mr-IN" altLang="en-US" sz="2000" i="1" dirty="0">
                <a:solidFill>
                  <a:schemeClr val="bg1">
                    <a:lumMod val="50000"/>
                  </a:schemeClr>
                </a:solidFill>
              </a:rPr>
              <a:t>…</a:t>
            </a:r>
            <a:r>
              <a:rPr lang="en-US" altLang="en-US" sz="2000" i="1" dirty="0">
                <a:solidFill>
                  <a:schemeClr val="bg1">
                    <a:lumMod val="50000"/>
                  </a:schemeClr>
                </a:solidFill>
              </a:rPr>
              <a:t>or any other transfer credit.” </a:t>
            </a:r>
          </a:p>
          <a:p>
            <a:pPr marL="0" indent="0" algn="ctr">
              <a:buNone/>
              <a:defRPr/>
            </a:pPr>
            <a:endParaRPr lang="en-US" altLang="en-US" sz="2000" i="1" dirty="0">
              <a:solidFill>
                <a:schemeClr val="bg1">
                  <a:lumMod val="50000"/>
                </a:schemeClr>
              </a:solidFill>
            </a:endParaRPr>
          </a:p>
          <a:p>
            <a:pPr marL="0" indent="0" algn="ctr">
              <a:buNone/>
              <a:defRPr/>
            </a:pPr>
            <a:r>
              <a:rPr lang="en-US" altLang="en-US" sz="2000" b="1" i="1" dirty="0">
                <a:solidFill>
                  <a:schemeClr val="bg1">
                    <a:lumMod val="50000"/>
                  </a:schemeClr>
                </a:solidFill>
              </a:rPr>
              <a:t>Florida Statute 1001.7065, 2013, 2016</a:t>
            </a:r>
          </a:p>
        </p:txBody>
      </p:sp>
      <p:pic>
        <p:nvPicPr>
          <p:cNvPr id="8" name="Picture 2"/>
          <p:cNvPicPr>
            <a:picLocks noChangeAspect="1"/>
          </p:cNvPicPr>
          <p:nvPr/>
        </p:nvPicPr>
        <p:blipFill>
          <a:blip r:embed="rId3">
            <a:extLst>
              <a:ext uri="{28A0092B-C50C-407E-A947-70E740481C1C}">
                <a14:useLocalDpi xmlns:a14="http://schemas.microsoft.com/office/drawing/2010/main" val="0"/>
              </a:ext>
            </a:extLst>
          </a:blip>
          <a:srcRect l="10255"/>
          <a:stretch>
            <a:fillRect/>
          </a:stretch>
        </p:blipFill>
        <p:spPr bwMode="auto">
          <a:xfrm>
            <a:off x="550985" y="2284535"/>
            <a:ext cx="33337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 xmlns:a16="http://schemas.microsoft.com/office/drawing/2014/main" id="{D677F86D-ED3B-F543-A888-A0531E8B5B82}"/>
              </a:ext>
            </a:extLst>
          </p:cNvPr>
          <p:cNvGrpSpPr/>
          <p:nvPr/>
        </p:nvGrpSpPr>
        <p:grpSpPr>
          <a:xfrm>
            <a:off x="134010" y="304683"/>
            <a:ext cx="8875980" cy="1261386"/>
            <a:chOff x="167586" y="194320"/>
            <a:chExt cx="11192343" cy="1261386"/>
          </a:xfrm>
        </p:grpSpPr>
        <p:sp>
          <p:nvSpPr>
            <p:cNvPr id="9" name="Pentagon 8">
              <a:extLst>
                <a:ext uri="{FF2B5EF4-FFF2-40B4-BE49-F238E27FC236}">
                  <a16:creationId xmlns="" xmlns:a16="http://schemas.microsoft.com/office/drawing/2014/main" id="{720F8280-2CEF-9644-B4FA-B4DF94C4E8B9}"/>
                </a:ext>
              </a:extLst>
            </p:cNvPr>
            <p:cNvSpPr/>
            <p:nvPr/>
          </p:nvSpPr>
          <p:spPr>
            <a:xfrm>
              <a:off x="167586" y="219772"/>
              <a:ext cx="1148476" cy="730922"/>
            </a:xfrm>
            <a:prstGeom prst="homePlate">
              <a:avLst>
                <a:gd name="adj" fmla="val 50000"/>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2010</a:t>
              </a:r>
            </a:p>
          </p:txBody>
        </p:sp>
        <p:sp>
          <p:nvSpPr>
            <p:cNvPr id="10" name="Pentagon 9">
              <a:extLst>
                <a:ext uri="{FF2B5EF4-FFF2-40B4-BE49-F238E27FC236}">
                  <a16:creationId xmlns="" xmlns:a16="http://schemas.microsoft.com/office/drawing/2014/main" id="{7E7F4489-E9EC-334D-B3C2-EB3C22ED42AB}"/>
                </a:ext>
              </a:extLst>
            </p:cNvPr>
            <p:cNvSpPr/>
            <p:nvPr/>
          </p:nvSpPr>
          <p:spPr>
            <a:xfrm>
              <a:off x="1453550" y="201221"/>
              <a:ext cx="1125414" cy="730922"/>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2011</a:t>
              </a:r>
            </a:p>
          </p:txBody>
        </p:sp>
        <p:sp>
          <p:nvSpPr>
            <p:cNvPr id="11" name="Pentagon 10">
              <a:extLst>
                <a:ext uri="{FF2B5EF4-FFF2-40B4-BE49-F238E27FC236}">
                  <a16:creationId xmlns="" xmlns:a16="http://schemas.microsoft.com/office/drawing/2014/main" id="{6391C061-CBE8-534C-B76F-A012F4897CB1}"/>
                </a:ext>
              </a:extLst>
            </p:cNvPr>
            <p:cNvSpPr/>
            <p:nvPr/>
          </p:nvSpPr>
          <p:spPr>
            <a:xfrm>
              <a:off x="2707919" y="217646"/>
              <a:ext cx="1125414" cy="730922"/>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2012</a:t>
              </a:r>
            </a:p>
          </p:txBody>
        </p:sp>
        <p:sp>
          <p:nvSpPr>
            <p:cNvPr id="12" name="Pentagon 11">
              <a:extLst>
                <a:ext uri="{FF2B5EF4-FFF2-40B4-BE49-F238E27FC236}">
                  <a16:creationId xmlns="" xmlns:a16="http://schemas.microsoft.com/office/drawing/2014/main" id="{12559DD1-DACD-0248-B625-0E305806D97B}"/>
                </a:ext>
              </a:extLst>
            </p:cNvPr>
            <p:cNvSpPr/>
            <p:nvPr/>
          </p:nvSpPr>
          <p:spPr>
            <a:xfrm>
              <a:off x="3915243" y="217645"/>
              <a:ext cx="1196060" cy="1238061"/>
            </a:xfrm>
            <a:prstGeom prst="homePlate">
              <a:avLst/>
            </a:prstGeom>
            <a:solidFill>
              <a:srgbClr val="EB5D0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2013</a:t>
              </a:r>
            </a:p>
          </p:txBody>
        </p:sp>
        <p:sp>
          <p:nvSpPr>
            <p:cNvPr id="13" name="Pentagon 12">
              <a:extLst>
                <a:ext uri="{FF2B5EF4-FFF2-40B4-BE49-F238E27FC236}">
                  <a16:creationId xmlns="" xmlns:a16="http://schemas.microsoft.com/office/drawing/2014/main" id="{12BF1391-93A8-CD4A-BD32-7E3B7E84FD2F}"/>
                </a:ext>
              </a:extLst>
            </p:cNvPr>
            <p:cNvSpPr/>
            <p:nvPr/>
          </p:nvSpPr>
          <p:spPr>
            <a:xfrm>
              <a:off x="5228458" y="201220"/>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2014</a:t>
              </a:r>
            </a:p>
          </p:txBody>
        </p:sp>
        <p:sp>
          <p:nvSpPr>
            <p:cNvPr id="14" name="Pentagon 13">
              <a:extLst>
                <a:ext uri="{FF2B5EF4-FFF2-40B4-BE49-F238E27FC236}">
                  <a16:creationId xmlns="" xmlns:a16="http://schemas.microsoft.com/office/drawing/2014/main" id="{C041C333-2F3F-2646-AFB7-A4E3770B0817}"/>
                </a:ext>
              </a:extLst>
            </p:cNvPr>
            <p:cNvSpPr/>
            <p:nvPr/>
          </p:nvSpPr>
          <p:spPr>
            <a:xfrm>
              <a:off x="6459607" y="194322"/>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2015</a:t>
              </a:r>
            </a:p>
          </p:txBody>
        </p:sp>
        <p:sp>
          <p:nvSpPr>
            <p:cNvPr id="15" name="Pentagon 14">
              <a:extLst>
                <a:ext uri="{FF2B5EF4-FFF2-40B4-BE49-F238E27FC236}">
                  <a16:creationId xmlns="" xmlns:a16="http://schemas.microsoft.com/office/drawing/2014/main" id="{1B69A3BC-B981-2D41-A100-B2571C48106E}"/>
                </a:ext>
              </a:extLst>
            </p:cNvPr>
            <p:cNvSpPr/>
            <p:nvPr/>
          </p:nvSpPr>
          <p:spPr>
            <a:xfrm>
              <a:off x="7702177" y="217646"/>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2016</a:t>
              </a:r>
            </a:p>
          </p:txBody>
        </p:sp>
        <p:sp>
          <p:nvSpPr>
            <p:cNvPr id="16" name="Pentagon 15">
              <a:extLst>
                <a:ext uri="{FF2B5EF4-FFF2-40B4-BE49-F238E27FC236}">
                  <a16:creationId xmlns="" xmlns:a16="http://schemas.microsoft.com/office/drawing/2014/main" id="{BCD2EF3A-8704-2D49-B3CC-CA043C1CAA51}"/>
                </a:ext>
              </a:extLst>
            </p:cNvPr>
            <p:cNvSpPr/>
            <p:nvPr/>
          </p:nvSpPr>
          <p:spPr>
            <a:xfrm>
              <a:off x="8956662" y="194321"/>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2017</a:t>
              </a:r>
            </a:p>
          </p:txBody>
        </p:sp>
        <p:sp>
          <p:nvSpPr>
            <p:cNvPr id="17" name="Pentagon 16">
              <a:extLst>
                <a:ext uri="{FF2B5EF4-FFF2-40B4-BE49-F238E27FC236}">
                  <a16:creationId xmlns="" xmlns:a16="http://schemas.microsoft.com/office/drawing/2014/main" id="{18CC64AC-5060-4749-983E-91516CB3F7DF}"/>
                </a:ext>
              </a:extLst>
            </p:cNvPr>
            <p:cNvSpPr/>
            <p:nvPr/>
          </p:nvSpPr>
          <p:spPr>
            <a:xfrm>
              <a:off x="10234515" y="194320"/>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2018</a:t>
              </a:r>
            </a:p>
          </p:txBody>
        </p:sp>
      </p:grpSp>
    </p:spTree>
    <p:extLst>
      <p:ext uri="{BB962C8B-B14F-4D97-AF65-F5344CB8AC3E}">
        <p14:creationId xmlns:p14="http://schemas.microsoft.com/office/powerpoint/2010/main" val="12523593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edPowerpoint_11_16_4-3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txBox="1">
            <a:spLocks/>
          </p:cNvSpPr>
          <p:nvPr/>
        </p:nvSpPr>
        <p:spPr>
          <a:xfrm>
            <a:off x="3675579" y="1062785"/>
            <a:ext cx="5488008" cy="718464"/>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i="1" dirty="0"/>
              <a:t>Grand Challenges CFP, November 2013</a:t>
            </a:r>
          </a:p>
        </p:txBody>
      </p:sp>
      <p:sp>
        <p:nvSpPr>
          <p:cNvPr id="6" name="Text Placeholder 6"/>
          <p:cNvSpPr txBox="1">
            <a:spLocks/>
          </p:cNvSpPr>
          <p:nvPr/>
        </p:nvSpPr>
        <p:spPr>
          <a:xfrm>
            <a:off x="3763108" y="2371413"/>
            <a:ext cx="4947138" cy="376812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endParaRPr lang="en-US" altLang="en-US" sz="2000" b="1" i="1" dirty="0">
              <a:solidFill>
                <a:schemeClr val="bg1">
                  <a:lumMod val="50000"/>
                </a:schemeClr>
              </a:solidFill>
            </a:endParaRPr>
          </a:p>
        </p:txBody>
      </p:sp>
      <p:grpSp>
        <p:nvGrpSpPr>
          <p:cNvPr id="7" name="Group 6">
            <a:extLst>
              <a:ext uri="{FF2B5EF4-FFF2-40B4-BE49-F238E27FC236}">
                <a16:creationId xmlns="" xmlns:a16="http://schemas.microsoft.com/office/drawing/2014/main" id="{D677F86D-ED3B-F543-A888-A0531E8B5B82}"/>
              </a:ext>
            </a:extLst>
          </p:cNvPr>
          <p:cNvGrpSpPr/>
          <p:nvPr/>
        </p:nvGrpSpPr>
        <p:grpSpPr>
          <a:xfrm>
            <a:off x="134010" y="304683"/>
            <a:ext cx="8875980" cy="1261386"/>
            <a:chOff x="167586" y="194320"/>
            <a:chExt cx="11192343" cy="1261386"/>
          </a:xfrm>
        </p:grpSpPr>
        <p:sp>
          <p:nvSpPr>
            <p:cNvPr id="9" name="Pentagon 8">
              <a:extLst>
                <a:ext uri="{FF2B5EF4-FFF2-40B4-BE49-F238E27FC236}">
                  <a16:creationId xmlns="" xmlns:a16="http://schemas.microsoft.com/office/drawing/2014/main" id="{720F8280-2CEF-9644-B4FA-B4DF94C4E8B9}"/>
                </a:ext>
              </a:extLst>
            </p:cNvPr>
            <p:cNvSpPr/>
            <p:nvPr/>
          </p:nvSpPr>
          <p:spPr>
            <a:xfrm>
              <a:off x="167586" y="219772"/>
              <a:ext cx="1148476" cy="730922"/>
            </a:xfrm>
            <a:prstGeom prst="homePlate">
              <a:avLst>
                <a:gd name="adj" fmla="val 50000"/>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2010</a:t>
              </a:r>
            </a:p>
          </p:txBody>
        </p:sp>
        <p:sp>
          <p:nvSpPr>
            <p:cNvPr id="10" name="Pentagon 9">
              <a:extLst>
                <a:ext uri="{FF2B5EF4-FFF2-40B4-BE49-F238E27FC236}">
                  <a16:creationId xmlns="" xmlns:a16="http://schemas.microsoft.com/office/drawing/2014/main" id="{7E7F4489-E9EC-334D-B3C2-EB3C22ED42AB}"/>
                </a:ext>
              </a:extLst>
            </p:cNvPr>
            <p:cNvSpPr/>
            <p:nvPr/>
          </p:nvSpPr>
          <p:spPr>
            <a:xfrm>
              <a:off x="1453550" y="201221"/>
              <a:ext cx="1125414" cy="730922"/>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2011</a:t>
              </a:r>
            </a:p>
          </p:txBody>
        </p:sp>
        <p:sp>
          <p:nvSpPr>
            <p:cNvPr id="11" name="Pentagon 10">
              <a:extLst>
                <a:ext uri="{FF2B5EF4-FFF2-40B4-BE49-F238E27FC236}">
                  <a16:creationId xmlns="" xmlns:a16="http://schemas.microsoft.com/office/drawing/2014/main" id="{6391C061-CBE8-534C-B76F-A012F4897CB1}"/>
                </a:ext>
              </a:extLst>
            </p:cNvPr>
            <p:cNvSpPr/>
            <p:nvPr/>
          </p:nvSpPr>
          <p:spPr>
            <a:xfrm>
              <a:off x="2707919" y="217646"/>
              <a:ext cx="1125414" cy="730922"/>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2012</a:t>
              </a:r>
            </a:p>
          </p:txBody>
        </p:sp>
        <p:sp>
          <p:nvSpPr>
            <p:cNvPr id="12" name="Pentagon 11">
              <a:extLst>
                <a:ext uri="{FF2B5EF4-FFF2-40B4-BE49-F238E27FC236}">
                  <a16:creationId xmlns="" xmlns:a16="http://schemas.microsoft.com/office/drawing/2014/main" id="{12559DD1-DACD-0248-B625-0E305806D97B}"/>
                </a:ext>
              </a:extLst>
            </p:cNvPr>
            <p:cNvSpPr/>
            <p:nvPr/>
          </p:nvSpPr>
          <p:spPr>
            <a:xfrm>
              <a:off x="3915243" y="217645"/>
              <a:ext cx="1196060" cy="1238061"/>
            </a:xfrm>
            <a:prstGeom prst="homePlate">
              <a:avLst/>
            </a:prstGeom>
            <a:solidFill>
              <a:srgbClr val="EB5D0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2013</a:t>
              </a:r>
            </a:p>
          </p:txBody>
        </p:sp>
        <p:sp>
          <p:nvSpPr>
            <p:cNvPr id="13" name="Pentagon 12">
              <a:extLst>
                <a:ext uri="{FF2B5EF4-FFF2-40B4-BE49-F238E27FC236}">
                  <a16:creationId xmlns="" xmlns:a16="http://schemas.microsoft.com/office/drawing/2014/main" id="{12BF1391-93A8-CD4A-BD32-7E3B7E84FD2F}"/>
                </a:ext>
              </a:extLst>
            </p:cNvPr>
            <p:cNvSpPr/>
            <p:nvPr/>
          </p:nvSpPr>
          <p:spPr>
            <a:xfrm>
              <a:off x="5228458" y="201220"/>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2014</a:t>
              </a:r>
            </a:p>
          </p:txBody>
        </p:sp>
        <p:sp>
          <p:nvSpPr>
            <p:cNvPr id="14" name="Pentagon 13">
              <a:extLst>
                <a:ext uri="{FF2B5EF4-FFF2-40B4-BE49-F238E27FC236}">
                  <a16:creationId xmlns="" xmlns:a16="http://schemas.microsoft.com/office/drawing/2014/main" id="{C041C333-2F3F-2646-AFB7-A4E3770B0817}"/>
                </a:ext>
              </a:extLst>
            </p:cNvPr>
            <p:cNvSpPr/>
            <p:nvPr/>
          </p:nvSpPr>
          <p:spPr>
            <a:xfrm>
              <a:off x="6459607" y="194322"/>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2015</a:t>
              </a:r>
            </a:p>
          </p:txBody>
        </p:sp>
        <p:sp>
          <p:nvSpPr>
            <p:cNvPr id="15" name="Pentagon 14">
              <a:extLst>
                <a:ext uri="{FF2B5EF4-FFF2-40B4-BE49-F238E27FC236}">
                  <a16:creationId xmlns="" xmlns:a16="http://schemas.microsoft.com/office/drawing/2014/main" id="{1B69A3BC-B981-2D41-A100-B2571C48106E}"/>
                </a:ext>
              </a:extLst>
            </p:cNvPr>
            <p:cNvSpPr/>
            <p:nvPr/>
          </p:nvSpPr>
          <p:spPr>
            <a:xfrm>
              <a:off x="7702177" y="217646"/>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2016</a:t>
              </a:r>
            </a:p>
          </p:txBody>
        </p:sp>
        <p:sp>
          <p:nvSpPr>
            <p:cNvPr id="16" name="Pentagon 15">
              <a:extLst>
                <a:ext uri="{FF2B5EF4-FFF2-40B4-BE49-F238E27FC236}">
                  <a16:creationId xmlns="" xmlns:a16="http://schemas.microsoft.com/office/drawing/2014/main" id="{BCD2EF3A-8704-2D49-B3CC-CA043C1CAA51}"/>
                </a:ext>
              </a:extLst>
            </p:cNvPr>
            <p:cNvSpPr/>
            <p:nvPr/>
          </p:nvSpPr>
          <p:spPr>
            <a:xfrm>
              <a:off x="8956662" y="194321"/>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2017</a:t>
              </a:r>
            </a:p>
          </p:txBody>
        </p:sp>
        <p:sp>
          <p:nvSpPr>
            <p:cNvPr id="17" name="Pentagon 16">
              <a:extLst>
                <a:ext uri="{FF2B5EF4-FFF2-40B4-BE49-F238E27FC236}">
                  <a16:creationId xmlns="" xmlns:a16="http://schemas.microsoft.com/office/drawing/2014/main" id="{18CC64AC-5060-4749-983E-91516CB3F7DF}"/>
                </a:ext>
              </a:extLst>
            </p:cNvPr>
            <p:cNvSpPr/>
            <p:nvPr/>
          </p:nvSpPr>
          <p:spPr>
            <a:xfrm>
              <a:off x="10234515" y="194320"/>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2018</a:t>
              </a:r>
            </a:p>
          </p:txBody>
        </p:sp>
      </p:grpSp>
      <p:sp>
        <p:nvSpPr>
          <p:cNvPr id="2" name="TextBox 1">
            <a:extLst>
              <a:ext uri="{FF2B5EF4-FFF2-40B4-BE49-F238E27FC236}">
                <a16:creationId xmlns="" xmlns:a16="http://schemas.microsoft.com/office/drawing/2014/main" id="{630ACFA5-9854-A649-AC5F-6FAFE28D8D59}"/>
              </a:ext>
            </a:extLst>
          </p:cNvPr>
          <p:cNvSpPr txBox="1"/>
          <p:nvPr/>
        </p:nvSpPr>
        <p:spPr>
          <a:xfrm>
            <a:off x="1044798" y="5627078"/>
            <a:ext cx="6593343" cy="307777"/>
          </a:xfrm>
          <a:prstGeom prst="rect">
            <a:avLst/>
          </a:prstGeom>
          <a:noFill/>
        </p:spPr>
        <p:txBody>
          <a:bodyPr wrap="none" rtlCol="0">
            <a:spAutoFit/>
          </a:bodyPr>
          <a:lstStyle/>
          <a:p>
            <a:r>
              <a:rPr lang="en-US" sz="1400" dirty="0"/>
              <a:t>http://</a:t>
            </a:r>
            <a:r>
              <a:rPr lang="en-US" sz="1400" dirty="0" err="1"/>
              <a:t>gened.aa.ufl.edu</a:t>
            </a:r>
            <a:r>
              <a:rPr lang="en-US" sz="1400" dirty="0"/>
              <a:t>/Data/Sites/10/media/</a:t>
            </a:r>
            <a:r>
              <a:rPr lang="en-US" sz="1400" dirty="0" err="1"/>
              <a:t>grand_challenges</a:t>
            </a:r>
            <a:r>
              <a:rPr lang="en-US" sz="1400" dirty="0"/>
              <a:t>/</a:t>
            </a:r>
            <a:r>
              <a:rPr lang="en-US" sz="1400" dirty="0" err="1"/>
              <a:t>uf</a:t>
            </a:r>
            <a:r>
              <a:rPr lang="en-US" sz="1400" dirty="0"/>
              <a:t>-core-</a:t>
            </a:r>
            <a:r>
              <a:rPr lang="en-US" sz="1400" dirty="0" err="1"/>
              <a:t>description.pdf</a:t>
            </a:r>
            <a:endParaRPr lang="en-US" sz="1400" dirty="0"/>
          </a:p>
        </p:txBody>
      </p:sp>
      <p:pic>
        <p:nvPicPr>
          <p:cNvPr id="3" name="Picture 2">
            <a:extLst>
              <a:ext uri="{FF2B5EF4-FFF2-40B4-BE49-F238E27FC236}">
                <a16:creationId xmlns="" xmlns:a16="http://schemas.microsoft.com/office/drawing/2014/main" id="{3F3E020F-272D-8040-A2DB-C0BE5D85472B}"/>
              </a:ext>
            </a:extLst>
          </p:cNvPr>
          <p:cNvPicPr>
            <a:picLocks noChangeAspect="1"/>
          </p:cNvPicPr>
          <p:nvPr/>
        </p:nvPicPr>
        <p:blipFill>
          <a:blip r:embed="rId3"/>
          <a:stretch>
            <a:fillRect/>
          </a:stretch>
        </p:blipFill>
        <p:spPr>
          <a:xfrm>
            <a:off x="231531" y="2080823"/>
            <a:ext cx="8420100" cy="3492500"/>
          </a:xfrm>
          <a:prstGeom prst="rect">
            <a:avLst/>
          </a:prstGeom>
          <a:ln>
            <a:solidFill>
              <a:schemeClr val="tx2"/>
            </a:solidFill>
          </a:ln>
        </p:spPr>
      </p:pic>
    </p:spTree>
    <p:extLst>
      <p:ext uri="{BB962C8B-B14F-4D97-AF65-F5344CB8AC3E}">
        <p14:creationId xmlns:p14="http://schemas.microsoft.com/office/powerpoint/2010/main" val="3720768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edPowerpoint_11_16_4-3Slid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38"/>
            <a:ext cx="9144000" cy="6858000"/>
          </a:xfrm>
          <a:prstGeom prst="rect">
            <a:avLst/>
          </a:prstGeom>
        </p:spPr>
      </p:pic>
      <p:sp>
        <p:nvSpPr>
          <p:cNvPr id="5" name="Title 4"/>
          <p:cNvSpPr txBox="1">
            <a:spLocks/>
          </p:cNvSpPr>
          <p:nvPr/>
        </p:nvSpPr>
        <p:spPr>
          <a:xfrm>
            <a:off x="589404" y="1284754"/>
            <a:ext cx="8103042" cy="718464"/>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i="1" dirty="0"/>
              <a:t>Climate Change and Big Data Courses Selected , Spring 2014</a:t>
            </a:r>
          </a:p>
          <a:p>
            <a:r>
              <a:rPr lang="en-US" sz="3200" b="1" i="1" dirty="0"/>
              <a:t>Courses Piloted, 2015</a:t>
            </a:r>
          </a:p>
        </p:txBody>
      </p:sp>
      <p:sp>
        <p:nvSpPr>
          <p:cNvPr id="6" name="Text Placeholder 6"/>
          <p:cNvSpPr txBox="1">
            <a:spLocks/>
          </p:cNvSpPr>
          <p:nvPr/>
        </p:nvSpPr>
        <p:spPr>
          <a:xfrm>
            <a:off x="3763108" y="2371413"/>
            <a:ext cx="4947138" cy="376812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endParaRPr lang="en-US" altLang="en-US" sz="2000" b="1" i="1" dirty="0">
              <a:solidFill>
                <a:schemeClr val="bg1">
                  <a:lumMod val="50000"/>
                </a:schemeClr>
              </a:solidFill>
            </a:endParaRPr>
          </a:p>
        </p:txBody>
      </p:sp>
      <p:grpSp>
        <p:nvGrpSpPr>
          <p:cNvPr id="7" name="Group 6">
            <a:extLst>
              <a:ext uri="{FF2B5EF4-FFF2-40B4-BE49-F238E27FC236}">
                <a16:creationId xmlns="" xmlns:a16="http://schemas.microsoft.com/office/drawing/2014/main" id="{D677F86D-ED3B-F543-A888-A0531E8B5B82}"/>
              </a:ext>
            </a:extLst>
          </p:cNvPr>
          <p:cNvGrpSpPr/>
          <p:nvPr/>
        </p:nvGrpSpPr>
        <p:grpSpPr>
          <a:xfrm>
            <a:off x="134010" y="87381"/>
            <a:ext cx="8875980" cy="1165525"/>
            <a:chOff x="167586" y="-22982"/>
            <a:chExt cx="11192343" cy="1165525"/>
          </a:xfrm>
        </p:grpSpPr>
        <p:sp>
          <p:nvSpPr>
            <p:cNvPr id="9" name="Pentagon 8">
              <a:extLst>
                <a:ext uri="{FF2B5EF4-FFF2-40B4-BE49-F238E27FC236}">
                  <a16:creationId xmlns="" xmlns:a16="http://schemas.microsoft.com/office/drawing/2014/main" id="{720F8280-2CEF-9644-B4FA-B4DF94C4E8B9}"/>
                </a:ext>
              </a:extLst>
            </p:cNvPr>
            <p:cNvSpPr/>
            <p:nvPr/>
          </p:nvSpPr>
          <p:spPr>
            <a:xfrm>
              <a:off x="167586" y="219772"/>
              <a:ext cx="1148476" cy="730922"/>
            </a:xfrm>
            <a:prstGeom prst="homePlate">
              <a:avLst>
                <a:gd name="adj" fmla="val 50000"/>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2010</a:t>
              </a:r>
            </a:p>
          </p:txBody>
        </p:sp>
        <p:sp>
          <p:nvSpPr>
            <p:cNvPr id="10" name="Pentagon 9">
              <a:extLst>
                <a:ext uri="{FF2B5EF4-FFF2-40B4-BE49-F238E27FC236}">
                  <a16:creationId xmlns="" xmlns:a16="http://schemas.microsoft.com/office/drawing/2014/main" id="{7E7F4489-E9EC-334D-B3C2-EB3C22ED42AB}"/>
                </a:ext>
              </a:extLst>
            </p:cNvPr>
            <p:cNvSpPr/>
            <p:nvPr/>
          </p:nvSpPr>
          <p:spPr>
            <a:xfrm>
              <a:off x="1453550" y="201221"/>
              <a:ext cx="1125414" cy="730922"/>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2011</a:t>
              </a:r>
            </a:p>
          </p:txBody>
        </p:sp>
        <p:sp>
          <p:nvSpPr>
            <p:cNvPr id="11" name="Pentagon 10">
              <a:extLst>
                <a:ext uri="{FF2B5EF4-FFF2-40B4-BE49-F238E27FC236}">
                  <a16:creationId xmlns="" xmlns:a16="http://schemas.microsoft.com/office/drawing/2014/main" id="{6391C061-CBE8-534C-B76F-A012F4897CB1}"/>
                </a:ext>
              </a:extLst>
            </p:cNvPr>
            <p:cNvSpPr/>
            <p:nvPr/>
          </p:nvSpPr>
          <p:spPr>
            <a:xfrm>
              <a:off x="2707919" y="217646"/>
              <a:ext cx="1125414" cy="730922"/>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2012</a:t>
              </a:r>
            </a:p>
          </p:txBody>
        </p:sp>
        <p:sp>
          <p:nvSpPr>
            <p:cNvPr id="12" name="Pentagon 11">
              <a:extLst>
                <a:ext uri="{FF2B5EF4-FFF2-40B4-BE49-F238E27FC236}">
                  <a16:creationId xmlns="" xmlns:a16="http://schemas.microsoft.com/office/drawing/2014/main" id="{12559DD1-DACD-0248-B625-0E305806D97B}"/>
                </a:ext>
              </a:extLst>
            </p:cNvPr>
            <p:cNvSpPr/>
            <p:nvPr/>
          </p:nvSpPr>
          <p:spPr>
            <a:xfrm>
              <a:off x="3915243" y="217645"/>
              <a:ext cx="1097529" cy="730923"/>
            </a:xfrm>
            <a:prstGeom prst="homePlate">
              <a:avLst/>
            </a:prstGeom>
            <a:solidFill>
              <a:schemeClr val="tx2">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2013</a:t>
              </a:r>
            </a:p>
          </p:txBody>
        </p:sp>
        <p:sp>
          <p:nvSpPr>
            <p:cNvPr id="13" name="Pentagon 12">
              <a:extLst>
                <a:ext uri="{FF2B5EF4-FFF2-40B4-BE49-F238E27FC236}">
                  <a16:creationId xmlns="" xmlns:a16="http://schemas.microsoft.com/office/drawing/2014/main" id="{12BF1391-93A8-CD4A-BD32-7E3B7E84FD2F}"/>
                </a:ext>
              </a:extLst>
            </p:cNvPr>
            <p:cNvSpPr/>
            <p:nvPr/>
          </p:nvSpPr>
          <p:spPr>
            <a:xfrm>
              <a:off x="5069471" y="-22982"/>
              <a:ext cx="1353016" cy="1165525"/>
            </a:xfrm>
            <a:prstGeom prst="homePlate">
              <a:avLst/>
            </a:prstGeom>
            <a:solidFill>
              <a:srgbClr val="EB5D0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2014</a:t>
              </a:r>
            </a:p>
          </p:txBody>
        </p:sp>
        <p:sp>
          <p:nvSpPr>
            <p:cNvPr id="14" name="Pentagon 13">
              <a:extLst>
                <a:ext uri="{FF2B5EF4-FFF2-40B4-BE49-F238E27FC236}">
                  <a16:creationId xmlns="" xmlns:a16="http://schemas.microsoft.com/office/drawing/2014/main" id="{C041C333-2F3F-2646-AFB7-A4E3770B0817}"/>
                </a:ext>
              </a:extLst>
            </p:cNvPr>
            <p:cNvSpPr/>
            <p:nvPr/>
          </p:nvSpPr>
          <p:spPr>
            <a:xfrm>
              <a:off x="6459607" y="194322"/>
              <a:ext cx="1125414" cy="730922"/>
            </a:xfrm>
            <a:prstGeom prst="homePlate">
              <a:avLst/>
            </a:prstGeom>
            <a:solidFill>
              <a:srgbClr val="EB5D07"/>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2015</a:t>
              </a:r>
            </a:p>
          </p:txBody>
        </p:sp>
        <p:sp>
          <p:nvSpPr>
            <p:cNvPr id="15" name="Pentagon 14">
              <a:extLst>
                <a:ext uri="{FF2B5EF4-FFF2-40B4-BE49-F238E27FC236}">
                  <a16:creationId xmlns="" xmlns:a16="http://schemas.microsoft.com/office/drawing/2014/main" id="{1B69A3BC-B981-2D41-A100-B2571C48106E}"/>
                </a:ext>
              </a:extLst>
            </p:cNvPr>
            <p:cNvSpPr/>
            <p:nvPr/>
          </p:nvSpPr>
          <p:spPr>
            <a:xfrm>
              <a:off x="7702177" y="217646"/>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2016</a:t>
              </a:r>
            </a:p>
          </p:txBody>
        </p:sp>
        <p:sp>
          <p:nvSpPr>
            <p:cNvPr id="16" name="Pentagon 15">
              <a:extLst>
                <a:ext uri="{FF2B5EF4-FFF2-40B4-BE49-F238E27FC236}">
                  <a16:creationId xmlns="" xmlns:a16="http://schemas.microsoft.com/office/drawing/2014/main" id="{BCD2EF3A-8704-2D49-B3CC-CA043C1CAA51}"/>
                </a:ext>
              </a:extLst>
            </p:cNvPr>
            <p:cNvSpPr/>
            <p:nvPr/>
          </p:nvSpPr>
          <p:spPr>
            <a:xfrm>
              <a:off x="8956662" y="194321"/>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2017</a:t>
              </a:r>
            </a:p>
          </p:txBody>
        </p:sp>
        <p:sp>
          <p:nvSpPr>
            <p:cNvPr id="17" name="Pentagon 16">
              <a:extLst>
                <a:ext uri="{FF2B5EF4-FFF2-40B4-BE49-F238E27FC236}">
                  <a16:creationId xmlns="" xmlns:a16="http://schemas.microsoft.com/office/drawing/2014/main" id="{18CC64AC-5060-4749-983E-91516CB3F7DF}"/>
                </a:ext>
              </a:extLst>
            </p:cNvPr>
            <p:cNvSpPr/>
            <p:nvPr/>
          </p:nvSpPr>
          <p:spPr>
            <a:xfrm>
              <a:off x="10234515" y="194320"/>
              <a:ext cx="1125414" cy="730922"/>
            </a:xfrm>
            <a:prstGeom prst="homePlate">
              <a:avLst/>
            </a:prstGeom>
            <a:solidFill>
              <a:srgbClr val="0070C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2018</a:t>
              </a:r>
            </a:p>
          </p:txBody>
        </p:sp>
      </p:grpSp>
      <p:grpSp>
        <p:nvGrpSpPr>
          <p:cNvPr id="18" name="Group 8">
            <a:extLst>
              <a:ext uri="{FF2B5EF4-FFF2-40B4-BE49-F238E27FC236}">
                <a16:creationId xmlns="" xmlns:a16="http://schemas.microsoft.com/office/drawing/2014/main" id="{EE4D704F-A6A2-294B-AA2B-B41D249F7E11}"/>
              </a:ext>
            </a:extLst>
          </p:cNvPr>
          <p:cNvGrpSpPr>
            <a:grpSpLocks/>
          </p:cNvGrpSpPr>
          <p:nvPr/>
        </p:nvGrpSpPr>
        <p:grpSpPr bwMode="auto">
          <a:xfrm>
            <a:off x="1755529" y="2355448"/>
            <a:ext cx="5559670" cy="1692772"/>
            <a:chOff x="1676400" y="742950"/>
            <a:chExt cx="4953000" cy="1463578"/>
          </a:xfrm>
        </p:grpSpPr>
        <p:sp>
          <p:nvSpPr>
            <p:cNvPr id="19" name="TextBox 18">
              <a:extLst>
                <a:ext uri="{FF2B5EF4-FFF2-40B4-BE49-F238E27FC236}">
                  <a16:creationId xmlns="" xmlns:a16="http://schemas.microsoft.com/office/drawing/2014/main" id="{77551789-19BD-1545-8CE3-71D0B8200F6E}"/>
                </a:ext>
              </a:extLst>
            </p:cNvPr>
            <p:cNvSpPr txBox="1"/>
            <p:nvPr/>
          </p:nvSpPr>
          <p:spPr>
            <a:xfrm>
              <a:off x="1676400" y="742950"/>
              <a:ext cx="1447800" cy="144655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a:defRPr sz="2400">
                  <a:solidFill>
                    <a:schemeClr val="tx1"/>
                  </a:solidFill>
                  <a:latin typeface="Calibri" panose="020F0502020204030204" pitchFamily="34" charset="0"/>
                  <a:ea typeface="Geneva" pitchFamily="-112" charset="0"/>
                  <a:cs typeface="Geneva" pitchFamily="-112" charset="0"/>
                </a:defRPr>
              </a:lvl1pPr>
              <a:lvl2pPr marL="37931725" indent="-37474525">
                <a:defRPr sz="2400">
                  <a:solidFill>
                    <a:schemeClr val="tx1"/>
                  </a:solidFill>
                  <a:latin typeface="Calibri" panose="020F0502020204030204" pitchFamily="34" charset="0"/>
                  <a:ea typeface="Geneva" pitchFamily="-112" charset="0"/>
                  <a:cs typeface="Geneva" pitchFamily="-112" charset="0"/>
                </a:defRPr>
              </a:lvl2pPr>
              <a:lvl3pPr>
                <a:defRPr sz="2400">
                  <a:solidFill>
                    <a:schemeClr val="tx1"/>
                  </a:solidFill>
                  <a:latin typeface="Calibri" panose="020F0502020204030204" pitchFamily="34" charset="0"/>
                  <a:ea typeface="Geneva" pitchFamily="-112" charset="0"/>
                  <a:cs typeface="Geneva" pitchFamily="-112" charset="0"/>
                </a:defRPr>
              </a:lvl3pPr>
              <a:lvl4pPr>
                <a:defRPr sz="2400">
                  <a:solidFill>
                    <a:schemeClr val="tx1"/>
                  </a:solidFill>
                  <a:latin typeface="Calibri" panose="020F0502020204030204" pitchFamily="34" charset="0"/>
                  <a:ea typeface="Geneva" pitchFamily="-112" charset="0"/>
                  <a:cs typeface="Geneva" pitchFamily="-112" charset="0"/>
                </a:defRPr>
              </a:lvl4pPr>
              <a:lvl5pPr>
                <a:defRPr sz="2400">
                  <a:solidFill>
                    <a:schemeClr val="tx1"/>
                  </a:solidFill>
                  <a:latin typeface="Calibri" panose="020F0502020204030204" pitchFamily="34" charset="0"/>
                  <a:ea typeface="Geneva" pitchFamily="-112" charset="0"/>
                  <a:cs typeface="Geneva" pitchFamily="-112" charset="0"/>
                </a:defRPr>
              </a:lvl5pPr>
              <a:lvl6pPr marL="457200" eaLnBrk="0" fontAlgn="base" hangingPunct="0">
                <a:spcBef>
                  <a:spcPct val="0"/>
                </a:spcBef>
                <a:spcAft>
                  <a:spcPct val="0"/>
                </a:spcAft>
                <a:defRPr sz="2400">
                  <a:solidFill>
                    <a:schemeClr val="tx1"/>
                  </a:solidFill>
                  <a:latin typeface="Calibri" panose="020F0502020204030204" pitchFamily="34" charset="0"/>
                  <a:ea typeface="Geneva" pitchFamily="-112" charset="0"/>
                  <a:cs typeface="Geneva" pitchFamily="-112" charset="0"/>
                </a:defRPr>
              </a:lvl6pPr>
              <a:lvl7pPr marL="914400" eaLnBrk="0" fontAlgn="base" hangingPunct="0">
                <a:spcBef>
                  <a:spcPct val="0"/>
                </a:spcBef>
                <a:spcAft>
                  <a:spcPct val="0"/>
                </a:spcAft>
                <a:defRPr sz="2400">
                  <a:solidFill>
                    <a:schemeClr val="tx1"/>
                  </a:solidFill>
                  <a:latin typeface="Calibri" panose="020F0502020204030204" pitchFamily="34" charset="0"/>
                  <a:ea typeface="Geneva" pitchFamily="-112" charset="0"/>
                  <a:cs typeface="Geneva" pitchFamily="-112" charset="0"/>
                </a:defRPr>
              </a:lvl7pPr>
              <a:lvl8pPr marL="1371600" eaLnBrk="0" fontAlgn="base" hangingPunct="0">
                <a:spcBef>
                  <a:spcPct val="0"/>
                </a:spcBef>
                <a:spcAft>
                  <a:spcPct val="0"/>
                </a:spcAft>
                <a:defRPr sz="2400">
                  <a:solidFill>
                    <a:schemeClr val="tx1"/>
                  </a:solidFill>
                  <a:latin typeface="Calibri" panose="020F0502020204030204" pitchFamily="34" charset="0"/>
                  <a:ea typeface="Geneva" pitchFamily="-112" charset="0"/>
                  <a:cs typeface="Geneva" pitchFamily="-112" charset="0"/>
                </a:defRPr>
              </a:lvl8pPr>
              <a:lvl9pPr marL="1828800" eaLnBrk="0" fontAlgn="base" hangingPunct="0">
                <a:spcBef>
                  <a:spcPct val="0"/>
                </a:spcBef>
                <a:spcAft>
                  <a:spcPct val="0"/>
                </a:spcAft>
                <a:defRPr sz="2400">
                  <a:solidFill>
                    <a:schemeClr val="tx1"/>
                  </a:solidFill>
                  <a:latin typeface="Calibri" panose="020F0502020204030204" pitchFamily="34" charset="0"/>
                  <a:ea typeface="Geneva" pitchFamily="-112" charset="0"/>
                  <a:cs typeface="Geneva" pitchFamily="-112" charset="0"/>
                </a:defRPr>
              </a:lvl9pPr>
            </a:lstStyle>
            <a:p>
              <a:pPr algn="ctr">
                <a:defRPr/>
              </a:pPr>
              <a:r>
                <a:rPr lang="en-US" altLang="en-US" sz="1800" dirty="0">
                  <a:solidFill>
                    <a:schemeClr val="bg1"/>
                  </a:solidFill>
                </a:rPr>
                <a:t>IUF1000:  “What Is the Good Life?”</a:t>
              </a:r>
            </a:p>
            <a:p>
              <a:pPr algn="ctr">
                <a:defRPr/>
              </a:pPr>
              <a:endParaRPr lang="en-US" altLang="en-US" sz="1800" dirty="0">
                <a:solidFill>
                  <a:schemeClr val="bg1"/>
                </a:solidFill>
              </a:endParaRPr>
            </a:p>
            <a:p>
              <a:pPr algn="ctr">
                <a:defRPr/>
              </a:pPr>
              <a:r>
                <a:rPr lang="en-US" altLang="en-US" sz="1600" dirty="0">
                  <a:solidFill>
                    <a:schemeClr val="bg1"/>
                  </a:solidFill>
                </a:rPr>
                <a:t>(H, 3 CH)</a:t>
              </a:r>
            </a:p>
          </p:txBody>
        </p:sp>
        <p:sp>
          <p:nvSpPr>
            <p:cNvPr id="20" name="TextBox 19">
              <a:extLst>
                <a:ext uri="{FF2B5EF4-FFF2-40B4-BE49-F238E27FC236}">
                  <a16:creationId xmlns="" xmlns:a16="http://schemas.microsoft.com/office/drawing/2014/main" id="{3A58DD80-6BC6-BD42-AC0F-BF52D072F730}"/>
                </a:ext>
              </a:extLst>
            </p:cNvPr>
            <p:cNvSpPr txBox="1"/>
            <p:nvPr/>
          </p:nvSpPr>
          <p:spPr>
            <a:xfrm>
              <a:off x="3429000" y="742950"/>
              <a:ext cx="1447800" cy="1463578"/>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a:defRPr sz="2400">
                  <a:solidFill>
                    <a:schemeClr val="tx1"/>
                  </a:solidFill>
                  <a:latin typeface="Calibri" panose="020F0502020204030204" pitchFamily="34" charset="0"/>
                  <a:ea typeface="Geneva" pitchFamily="-112" charset="0"/>
                  <a:cs typeface="Geneva" pitchFamily="-112" charset="0"/>
                </a:defRPr>
              </a:lvl1pPr>
              <a:lvl2pPr marL="37931725" indent="-37474525">
                <a:defRPr sz="2400">
                  <a:solidFill>
                    <a:schemeClr val="tx1"/>
                  </a:solidFill>
                  <a:latin typeface="Calibri" panose="020F0502020204030204" pitchFamily="34" charset="0"/>
                  <a:ea typeface="Geneva" pitchFamily="-112" charset="0"/>
                  <a:cs typeface="Geneva" pitchFamily="-112" charset="0"/>
                </a:defRPr>
              </a:lvl2pPr>
              <a:lvl3pPr>
                <a:defRPr sz="2400">
                  <a:solidFill>
                    <a:schemeClr val="tx1"/>
                  </a:solidFill>
                  <a:latin typeface="Calibri" panose="020F0502020204030204" pitchFamily="34" charset="0"/>
                  <a:ea typeface="Geneva" pitchFamily="-112" charset="0"/>
                  <a:cs typeface="Geneva" pitchFamily="-112" charset="0"/>
                </a:defRPr>
              </a:lvl3pPr>
              <a:lvl4pPr>
                <a:defRPr sz="2400">
                  <a:solidFill>
                    <a:schemeClr val="tx1"/>
                  </a:solidFill>
                  <a:latin typeface="Calibri" panose="020F0502020204030204" pitchFamily="34" charset="0"/>
                  <a:ea typeface="Geneva" pitchFamily="-112" charset="0"/>
                  <a:cs typeface="Geneva" pitchFamily="-112" charset="0"/>
                </a:defRPr>
              </a:lvl4pPr>
              <a:lvl5pPr>
                <a:defRPr sz="2400">
                  <a:solidFill>
                    <a:schemeClr val="tx1"/>
                  </a:solidFill>
                  <a:latin typeface="Calibri" panose="020F0502020204030204" pitchFamily="34" charset="0"/>
                  <a:ea typeface="Geneva" pitchFamily="-112" charset="0"/>
                  <a:cs typeface="Geneva" pitchFamily="-112" charset="0"/>
                </a:defRPr>
              </a:lvl5pPr>
              <a:lvl6pPr marL="457200" eaLnBrk="0" fontAlgn="base" hangingPunct="0">
                <a:spcBef>
                  <a:spcPct val="0"/>
                </a:spcBef>
                <a:spcAft>
                  <a:spcPct val="0"/>
                </a:spcAft>
                <a:defRPr sz="2400">
                  <a:solidFill>
                    <a:schemeClr val="tx1"/>
                  </a:solidFill>
                  <a:latin typeface="Calibri" panose="020F0502020204030204" pitchFamily="34" charset="0"/>
                  <a:ea typeface="Geneva" pitchFamily="-112" charset="0"/>
                  <a:cs typeface="Geneva" pitchFamily="-112" charset="0"/>
                </a:defRPr>
              </a:lvl6pPr>
              <a:lvl7pPr marL="914400" eaLnBrk="0" fontAlgn="base" hangingPunct="0">
                <a:spcBef>
                  <a:spcPct val="0"/>
                </a:spcBef>
                <a:spcAft>
                  <a:spcPct val="0"/>
                </a:spcAft>
                <a:defRPr sz="2400">
                  <a:solidFill>
                    <a:schemeClr val="tx1"/>
                  </a:solidFill>
                  <a:latin typeface="Calibri" panose="020F0502020204030204" pitchFamily="34" charset="0"/>
                  <a:ea typeface="Geneva" pitchFamily="-112" charset="0"/>
                  <a:cs typeface="Geneva" pitchFamily="-112" charset="0"/>
                </a:defRPr>
              </a:lvl7pPr>
              <a:lvl8pPr marL="1371600" eaLnBrk="0" fontAlgn="base" hangingPunct="0">
                <a:spcBef>
                  <a:spcPct val="0"/>
                </a:spcBef>
                <a:spcAft>
                  <a:spcPct val="0"/>
                </a:spcAft>
                <a:defRPr sz="2400">
                  <a:solidFill>
                    <a:schemeClr val="tx1"/>
                  </a:solidFill>
                  <a:latin typeface="Calibri" panose="020F0502020204030204" pitchFamily="34" charset="0"/>
                  <a:ea typeface="Geneva" pitchFamily="-112" charset="0"/>
                  <a:cs typeface="Geneva" pitchFamily="-112" charset="0"/>
                </a:defRPr>
              </a:lvl8pPr>
              <a:lvl9pPr marL="1828800" eaLnBrk="0" fontAlgn="base" hangingPunct="0">
                <a:spcBef>
                  <a:spcPct val="0"/>
                </a:spcBef>
                <a:spcAft>
                  <a:spcPct val="0"/>
                </a:spcAft>
                <a:defRPr sz="2400">
                  <a:solidFill>
                    <a:schemeClr val="tx1"/>
                  </a:solidFill>
                  <a:latin typeface="Calibri" panose="020F0502020204030204" pitchFamily="34" charset="0"/>
                  <a:ea typeface="Geneva" pitchFamily="-112" charset="0"/>
                  <a:cs typeface="Geneva" pitchFamily="-112" charset="0"/>
                </a:defRPr>
              </a:lvl9pPr>
            </a:lstStyle>
            <a:p>
              <a:pPr algn="ctr">
                <a:defRPr/>
              </a:pPr>
              <a:endParaRPr lang="en-US" altLang="en-US" sz="1800" dirty="0">
                <a:solidFill>
                  <a:schemeClr val="bg1"/>
                </a:solidFill>
              </a:endParaRPr>
            </a:p>
            <a:p>
              <a:pPr algn="ctr">
                <a:defRPr/>
              </a:pPr>
              <a:r>
                <a:rPr lang="en-US" altLang="en-US" sz="1800" dirty="0">
                  <a:solidFill>
                    <a:schemeClr val="bg1"/>
                  </a:solidFill>
                </a:rPr>
                <a:t>“The Challenge of Climate Change”</a:t>
              </a:r>
            </a:p>
            <a:p>
              <a:pPr algn="ctr">
                <a:defRPr/>
              </a:pPr>
              <a:r>
                <a:rPr lang="en-US" altLang="en-US" sz="1600" dirty="0">
                  <a:solidFill>
                    <a:schemeClr val="bg1"/>
                  </a:solidFill>
                </a:rPr>
                <a:t>(B/P, 3 CH)</a:t>
              </a:r>
            </a:p>
            <a:p>
              <a:pPr algn="ctr">
                <a:defRPr/>
              </a:pPr>
              <a:endParaRPr lang="en-US" altLang="en-US" sz="1600" dirty="0">
                <a:solidFill>
                  <a:schemeClr val="bg1"/>
                </a:solidFill>
              </a:endParaRPr>
            </a:p>
          </p:txBody>
        </p:sp>
        <p:sp>
          <p:nvSpPr>
            <p:cNvPr id="21" name="TextBox 20">
              <a:extLst>
                <a:ext uri="{FF2B5EF4-FFF2-40B4-BE49-F238E27FC236}">
                  <a16:creationId xmlns="" xmlns:a16="http://schemas.microsoft.com/office/drawing/2014/main" id="{BD4894F2-EE42-2048-9861-66F7BC79B114}"/>
                </a:ext>
              </a:extLst>
            </p:cNvPr>
            <p:cNvSpPr txBox="1"/>
            <p:nvPr/>
          </p:nvSpPr>
          <p:spPr>
            <a:xfrm>
              <a:off x="5181600" y="742950"/>
              <a:ext cx="1447800" cy="144655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lvl1pPr>
                <a:defRPr sz="2400">
                  <a:solidFill>
                    <a:schemeClr val="tx1"/>
                  </a:solidFill>
                  <a:latin typeface="Calibri" panose="020F0502020204030204" pitchFamily="34" charset="0"/>
                  <a:ea typeface="Geneva" pitchFamily="-112" charset="0"/>
                  <a:cs typeface="Geneva" pitchFamily="-112" charset="0"/>
                </a:defRPr>
              </a:lvl1pPr>
              <a:lvl2pPr marL="37931725" indent="-37474525">
                <a:defRPr sz="2400">
                  <a:solidFill>
                    <a:schemeClr val="tx1"/>
                  </a:solidFill>
                  <a:latin typeface="Calibri" panose="020F0502020204030204" pitchFamily="34" charset="0"/>
                  <a:ea typeface="Geneva" pitchFamily="-112" charset="0"/>
                  <a:cs typeface="Geneva" pitchFamily="-112" charset="0"/>
                </a:defRPr>
              </a:lvl2pPr>
              <a:lvl3pPr>
                <a:defRPr sz="2400">
                  <a:solidFill>
                    <a:schemeClr val="tx1"/>
                  </a:solidFill>
                  <a:latin typeface="Calibri" panose="020F0502020204030204" pitchFamily="34" charset="0"/>
                  <a:ea typeface="Geneva" pitchFamily="-112" charset="0"/>
                  <a:cs typeface="Geneva" pitchFamily="-112" charset="0"/>
                </a:defRPr>
              </a:lvl3pPr>
              <a:lvl4pPr>
                <a:defRPr sz="2400">
                  <a:solidFill>
                    <a:schemeClr val="tx1"/>
                  </a:solidFill>
                  <a:latin typeface="Calibri" panose="020F0502020204030204" pitchFamily="34" charset="0"/>
                  <a:ea typeface="Geneva" pitchFamily="-112" charset="0"/>
                  <a:cs typeface="Geneva" pitchFamily="-112" charset="0"/>
                </a:defRPr>
              </a:lvl4pPr>
              <a:lvl5pPr>
                <a:defRPr sz="2400">
                  <a:solidFill>
                    <a:schemeClr val="tx1"/>
                  </a:solidFill>
                  <a:latin typeface="Calibri" panose="020F0502020204030204" pitchFamily="34" charset="0"/>
                  <a:ea typeface="Geneva" pitchFamily="-112" charset="0"/>
                  <a:cs typeface="Geneva" pitchFamily="-112" charset="0"/>
                </a:defRPr>
              </a:lvl5pPr>
              <a:lvl6pPr marL="457200" eaLnBrk="0" fontAlgn="base" hangingPunct="0">
                <a:spcBef>
                  <a:spcPct val="0"/>
                </a:spcBef>
                <a:spcAft>
                  <a:spcPct val="0"/>
                </a:spcAft>
                <a:defRPr sz="2400">
                  <a:solidFill>
                    <a:schemeClr val="tx1"/>
                  </a:solidFill>
                  <a:latin typeface="Calibri" panose="020F0502020204030204" pitchFamily="34" charset="0"/>
                  <a:ea typeface="Geneva" pitchFamily="-112" charset="0"/>
                  <a:cs typeface="Geneva" pitchFamily="-112" charset="0"/>
                </a:defRPr>
              </a:lvl6pPr>
              <a:lvl7pPr marL="914400" eaLnBrk="0" fontAlgn="base" hangingPunct="0">
                <a:spcBef>
                  <a:spcPct val="0"/>
                </a:spcBef>
                <a:spcAft>
                  <a:spcPct val="0"/>
                </a:spcAft>
                <a:defRPr sz="2400">
                  <a:solidFill>
                    <a:schemeClr val="tx1"/>
                  </a:solidFill>
                  <a:latin typeface="Calibri" panose="020F0502020204030204" pitchFamily="34" charset="0"/>
                  <a:ea typeface="Geneva" pitchFamily="-112" charset="0"/>
                  <a:cs typeface="Geneva" pitchFamily="-112" charset="0"/>
                </a:defRPr>
              </a:lvl7pPr>
              <a:lvl8pPr marL="1371600" eaLnBrk="0" fontAlgn="base" hangingPunct="0">
                <a:spcBef>
                  <a:spcPct val="0"/>
                </a:spcBef>
                <a:spcAft>
                  <a:spcPct val="0"/>
                </a:spcAft>
                <a:defRPr sz="2400">
                  <a:solidFill>
                    <a:schemeClr val="tx1"/>
                  </a:solidFill>
                  <a:latin typeface="Calibri" panose="020F0502020204030204" pitchFamily="34" charset="0"/>
                  <a:ea typeface="Geneva" pitchFamily="-112" charset="0"/>
                  <a:cs typeface="Geneva" pitchFamily="-112" charset="0"/>
                </a:defRPr>
              </a:lvl8pPr>
              <a:lvl9pPr marL="1828800" eaLnBrk="0" fontAlgn="base" hangingPunct="0">
                <a:spcBef>
                  <a:spcPct val="0"/>
                </a:spcBef>
                <a:spcAft>
                  <a:spcPct val="0"/>
                </a:spcAft>
                <a:defRPr sz="2400">
                  <a:solidFill>
                    <a:schemeClr val="tx1"/>
                  </a:solidFill>
                  <a:latin typeface="Calibri" panose="020F0502020204030204" pitchFamily="34" charset="0"/>
                  <a:ea typeface="Geneva" pitchFamily="-112" charset="0"/>
                  <a:cs typeface="Geneva" pitchFamily="-112" charset="0"/>
                </a:defRPr>
              </a:lvl9pPr>
            </a:lstStyle>
            <a:p>
              <a:pPr algn="ctr">
                <a:defRPr/>
              </a:pPr>
              <a:r>
                <a:rPr lang="en-US" altLang="en-US" sz="1800" dirty="0">
                  <a:solidFill>
                    <a:schemeClr val="bg1"/>
                  </a:solidFill>
                </a:rPr>
                <a:t>“An Informed Life:  People and Data”</a:t>
              </a:r>
            </a:p>
            <a:p>
              <a:pPr algn="ctr">
                <a:defRPr/>
              </a:pPr>
              <a:endParaRPr lang="en-US" altLang="en-US" sz="1800" dirty="0">
                <a:solidFill>
                  <a:schemeClr val="bg1"/>
                </a:solidFill>
              </a:endParaRPr>
            </a:p>
            <a:p>
              <a:pPr algn="ctr">
                <a:defRPr/>
              </a:pPr>
              <a:r>
                <a:rPr lang="en-US" altLang="en-US" sz="1600" dirty="0">
                  <a:solidFill>
                    <a:schemeClr val="bg1"/>
                  </a:solidFill>
                </a:rPr>
                <a:t>(S, 3 CH)</a:t>
              </a:r>
            </a:p>
          </p:txBody>
        </p:sp>
        <p:sp>
          <p:nvSpPr>
            <p:cNvPr id="22" name="Cross 21">
              <a:extLst>
                <a:ext uri="{FF2B5EF4-FFF2-40B4-BE49-F238E27FC236}">
                  <a16:creationId xmlns="" xmlns:a16="http://schemas.microsoft.com/office/drawing/2014/main" id="{34406B8E-A1DB-5D42-9AA3-7D950559DC5A}"/>
                </a:ext>
              </a:extLst>
            </p:cNvPr>
            <p:cNvSpPr>
              <a:spLocks noChangeArrowheads="1"/>
            </p:cNvSpPr>
            <p:nvPr/>
          </p:nvSpPr>
          <p:spPr bwMode="auto">
            <a:xfrm>
              <a:off x="3200400" y="1352692"/>
              <a:ext cx="152400" cy="152436"/>
            </a:xfrm>
            <a:prstGeom prst="plus">
              <a:avLst>
                <a:gd name="adj" fmla="val 25000"/>
              </a:avLst>
            </a:prstGeom>
            <a:solidFill>
              <a:srgbClr val="FF6600"/>
            </a:solidFill>
            <a:ln w="9525">
              <a:solidFill>
                <a:srgbClr val="F34E27"/>
              </a:solidFill>
              <a:miter lim="800000"/>
              <a:headEnd/>
              <a:tailEnd/>
            </a:ln>
            <a:effectLst>
              <a:outerShdw blurRad="65500" dist="38100" dir="5400000" rotWithShape="0">
                <a:srgbClr val="808080">
                  <a:alpha val="39998"/>
                </a:srgbClr>
              </a:outerShdw>
            </a:effectLst>
          </p:spPr>
          <p:txBody>
            <a:bodyPr anchor="ctr"/>
            <a:lstStyle/>
            <a:p>
              <a:pPr algn="ctr">
                <a:defRPr/>
              </a:pPr>
              <a:endParaRPr lang="en-US">
                <a:solidFill>
                  <a:srgbClr val="FFFFFF"/>
                </a:solidFill>
                <a:latin typeface="Calibri" pitchFamily="-112" charset="0"/>
              </a:endParaRPr>
            </a:p>
          </p:txBody>
        </p:sp>
        <p:sp>
          <p:nvSpPr>
            <p:cNvPr id="23" name="Cross 22">
              <a:extLst>
                <a:ext uri="{FF2B5EF4-FFF2-40B4-BE49-F238E27FC236}">
                  <a16:creationId xmlns="" xmlns:a16="http://schemas.microsoft.com/office/drawing/2014/main" id="{8CF7B1BB-94DE-C549-9766-8CC368D2D326}"/>
                </a:ext>
              </a:extLst>
            </p:cNvPr>
            <p:cNvSpPr>
              <a:spLocks noChangeArrowheads="1"/>
            </p:cNvSpPr>
            <p:nvPr/>
          </p:nvSpPr>
          <p:spPr bwMode="auto">
            <a:xfrm>
              <a:off x="4953000" y="1352692"/>
              <a:ext cx="152400" cy="152436"/>
            </a:xfrm>
            <a:prstGeom prst="plus">
              <a:avLst>
                <a:gd name="adj" fmla="val 25000"/>
              </a:avLst>
            </a:prstGeom>
            <a:solidFill>
              <a:srgbClr val="FF6600"/>
            </a:solidFill>
            <a:ln w="9525">
              <a:solidFill>
                <a:srgbClr val="F34E27"/>
              </a:solidFill>
              <a:miter lim="800000"/>
              <a:headEnd/>
              <a:tailEnd/>
            </a:ln>
            <a:effectLst>
              <a:outerShdw blurRad="65500" dist="38100" dir="5400000" rotWithShape="0">
                <a:srgbClr val="808080">
                  <a:alpha val="39998"/>
                </a:srgbClr>
              </a:outerShdw>
            </a:effectLst>
          </p:spPr>
          <p:txBody>
            <a:bodyPr anchor="ctr"/>
            <a:lstStyle/>
            <a:p>
              <a:pPr algn="ctr">
                <a:defRPr/>
              </a:pPr>
              <a:endParaRPr lang="en-US">
                <a:solidFill>
                  <a:srgbClr val="FFFFFF"/>
                </a:solidFill>
                <a:latin typeface="Calibri" pitchFamily="-112" charset="0"/>
              </a:endParaRPr>
            </a:p>
          </p:txBody>
        </p:sp>
      </p:grpSp>
      <p:sp>
        <p:nvSpPr>
          <p:cNvPr id="24" name="TextBox 2">
            <a:extLst>
              <a:ext uri="{FF2B5EF4-FFF2-40B4-BE49-F238E27FC236}">
                <a16:creationId xmlns="" xmlns:a16="http://schemas.microsoft.com/office/drawing/2014/main" id="{EB489E32-EEE7-EF4B-96A6-0AAE1C250129}"/>
              </a:ext>
            </a:extLst>
          </p:cNvPr>
          <p:cNvSpPr txBox="1">
            <a:spLocks noChangeArrowheads="1"/>
          </p:cNvSpPr>
          <p:nvPr/>
        </p:nvSpPr>
        <p:spPr bwMode="auto">
          <a:xfrm>
            <a:off x="1638351" y="4329725"/>
            <a:ext cx="600514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Geneva" pitchFamily="-112" charset="0"/>
                <a:cs typeface="Geneva" pitchFamily="-112" charset="0"/>
              </a:defRPr>
            </a:lvl1pPr>
            <a:lvl2pPr marL="37931725" indent="-37474525">
              <a:defRPr>
                <a:solidFill>
                  <a:schemeClr val="tx1"/>
                </a:solidFill>
                <a:latin typeface="Calibri" panose="020F0502020204030204" pitchFamily="34" charset="0"/>
                <a:ea typeface="Geneva" pitchFamily="-112" charset="0"/>
                <a:cs typeface="Geneva" pitchFamily="-112" charset="0"/>
              </a:defRPr>
            </a:lvl2pPr>
            <a:lvl3pPr marL="1143000" indent="-228600">
              <a:defRPr>
                <a:solidFill>
                  <a:schemeClr val="tx1"/>
                </a:solidFill>
                <a:latin typeface="Calibri" panose="020F0502020204030204" pitchFamily="34" charset="0"/>
                <a:ea typeface="Geneva" pitchFamily="-112" charset="0"/>
                <a:cs typeface="Geneva" pitchFamily="-112" charset="0"/>
              </a:defRPr>
            </a:lvl3pPr>
            <a:lvl4pPr marL="1600200" indent="-228600">
              <a:defRPr>
                <a:solidFill>
                  <a:schemeClr val="tx1"/>
                </a:solidFill>
                <a:latin typeface="Calibri" panose="020F0502020204030204" pitchFamily="34" charset="0"/>
                <a:ea typeface="Geneva" pitchFamily="-112" charset="0"/>
                <a:cs typeface="Geneva" pitchFamily="-112" charset="0"/>
              </a:defRPr>
            </a:lvl4pPr>
            <a:lvl5pPr marL="2057400" indent="-228600">
              <a:defRPr>
                <a:solidFill>
                  <a:schemeClr val="tx1"/>
                </a:solidFill>
                <a:latin typeface="Calibri" panose="020F0502020204030204" pitchFamily="34" charset="0"/>
                <a:ea typeface="Geneva" pitchFamily="-112" charset="0"/>
                <a:cs typeface="Geneva" pitchFamily="-112" charset="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Geneva" pitchFamily="-112" charset="0"/>
                <a:cs typeface="Geneva" pitchFamily="-112" charset="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Geneva" pitchFamily="-112" charset="0"/>
                <a:cs typeface="Geneva" pitchFamily="-112" charset="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Geneva" pitchFamily="-112" charset="0"/>
                <a:cs typeface="Geneva" pitchFamily="-112" charset="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Geneva" pitchFamily="-112" charset="0"/>
                <a:cs typeface="Geneva" pitchFamily="-112" charset="0"/>
              </a:defRPr>
            </a:lvl9pPr>
          </a:lstStyle>
          <a:p>
            <a:pPr>
              <a:buClr>
                <a:srgbClr val="FA4616"/>
              </a:buClr>
              <a:buFont typeface="Wingdings" panose="05000000000000000000" pitchFamily="2" charset="2"/>
              <a:buChar char="§"/>
            </a:pPr>
            <a:r>
              <a:rPr lang="en-US" altLang="en-US" sz="2000" dirty="0">
                <a:solidFill>
                  <a:schemeClr val="tx1">
                    <a:lumMod val="65000"/>
                    <a:lumOff val="35000"/>
                  </a:schemeClr>
                </a:solidFill>
              </a:rPr>
              <a:t>All FTIC students take all 3 courses</a:t>
            </a:r>
          </a:p>
          <a:p>
            <a:pPr>
              <a:buClr>
                <a:srgbClr val="FA4616"/>
              </a:buClr>
              <a:buFont typeface="Wingdings" panose="05000000000000000000" pitchFamily="2" charset="2"/>
              <a:buChar char="§"/>
            </a:pPr>
            <a:r>
              <a:rPr lang="en-US" altLang="en-US" sz="2000" dirty="0">
                <a:solidFill>
                  <a:schemeClr val="tx1">
                    <a:lumMod val="65000"/>
                    <a:lumOff val="35000"/>
                  </a:schemeClr>
                </a:solidFill>
              </a:rPr>
              <a:t>Total of 9 credit hours</a:t>
            </a:r>
          </a:p>
          <a:p>
            <a:pPr>
              <a:buClr>
                <a:srgbClr val="FA4616"/>
              </a:buClr>
              <a:buFont typeface="Wingdings" panose="05000000000000000000" pitchFamily="2" charset="2"/>
              <a:buChar char="§"/>
            </a:pPr>
            <a:r>
              <a:rPr lang="en-US" altLang="en-US" sz="2000" dirty="0">
                <a:solidFill>
                  <a:schemeClr val="tx1">
                    <a:lumMod val="65000"/>
                    <a:lumOff val="35000"/>
                  </a:schemeClr>
                </a:solidFill>
              </a:rPr>
              <a:t>In addition to other UF and statewide general education requirements</a:t>
            </a:r>
          </a:p>
          <a:p>
            <a:pPr>
              <a:buClr>
                <a:srgbClr val="FA4616"/>
              </a:buClr>
              <a:buFont typeface="Wingdings" panose="05000000000000000000" pitchFamily="2" charset="2"/>
              <a:buChar char="§"/>
            </a:pPr>
            <a:r>
              <a:rPr lang="en-US" altLang="en-US" sz="2000" dirty="0">
                <a:solidFill>
                  <a:schemeClr val="tx1">
                    <a:lumMod val="65000"/>
                    <a:lumOff val="35000"/>
                  </a:schemeClr>
                </a:solidFill>
              </a:rPr>
              <a:t>All courses completed within the first two years</a:t>
            </a:r>
          </a:p>
          <a:p>
            <a:pPr>
              <a:buClr>
                <a:srgbClr val="FA4616"/>
              </a:buClr>
              <a:buFont typeface="Wingdings" panose="05000000000000000000" pitchFamily="2" charset="2"/>
              <a:buChar char="§"/>
            </a:pPr>
            <a:endParaRPr lang="en-US" altLang="en-US" sz="2000" dirty="0">
              <a:solidFill>
                <a:srgbClr val="7F7F7F"/>
              </a:solidFill>
            </a:endParaRPr>
          </a:p>
          <a:p>
            <a:pPr>
              <a:buClr>
                <a:srgbClr val="FA4616"/>
              </a:buClr>
              <a:buFont typeface="Wingdings" panose="05000000000000000000" pitchFamily="2" charset="2"/>
              <a:buChar char="§"/>
            </a:pPr>
            <a:endParaRPr lang="en-US" altLang="en-US" sz="2000" i="1" dirty="0">
              <a:solidFill>
                <a:srgbClr val="7F7F7F"/>
              </a:solidFill>
            </a:endParaRPr>
          </a:p>
        </p:txBody>
      </p:sp>
    </p:spTree>
    <p:extLst>
      <p:ext uri="{BB962C8B-B14F-4D97-AF65-F5344CB8AC3E}">
        <p14:creationId xmlns:p14="http://schemas.microsoft.com/office/powerpoint/2010/main" val="14039554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2946</TotalTime>
  <Words>3206</Words>
  <Application>Microsoft Office PowerPoint</Application>
  <PresentationFormat>On-screen Show (4:3)</PresentationFormat>
  <Paragraphs>333</Paragraphs>
  <Slides>26</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Geneva</vt:lpstr>
      <vt:lpstr>Mangal</vt:lpstr>
      <vt:lpstr>Wingdings</vt:lpstr>
      <vt:lpstr>Office Theme</vt:lpstr>
      <vt:lpstr>UF Quest Curriculum Committee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Many Roads, One Journey</vt:lpstr>
      <vt:lpstr>Traditional and Quest Class, Humanities  (Theme: Identities)</vt:lpstr>
      <vt:lpstr>Traditional and Quest Class, Natural Science</vt:lpstr>
      <vt:lpstr>Traditional and Quest Class,  Social Science</vt:lpstr>
      <vt:lpstr>Year 1 Trial Quest: Spring ‘19</vt:lpstr>
      <vt:lpstr>Spring 2018 Timeline</vt:lpstr>
      <vt:lpstr>2018-2020 Quest Course Timeline</vt:lpstr>
      <vt:lpstr>UF Quest 1 Draft SLOs</vt:lpstr>
      <vt:lpstr> UF Quest 2 Draft SLOs </vt:lpstr>
      <vt:lpstr>Subcommittee Interactive Exercise:  Where are We At?</vt:lpstr>
      <vt:lpstr>Questions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Elecia</dc:creator>
  <cp:lastModifiedBy>Griffith,Casey Todd</cp:lastModifiedBy>
  <cp:revision>155</cp:revision>
  <cp:lastPrinted>2017-03-22T22:08:10Z</cp:lastPrinted>
  <dcterms:created xsi:type="dcterms:W3CDTF">2016-11-23T15:52:20Z</dcterms:created>
  <dcterms:modified xsi:type="dcterms:W3CDTF">2018-02-19T15:40:01Z</dcterms:modified>
</cp:coreProperties>
</file>