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1" r:id="rId2"/>
    <p:sldId id="263" r:id="rId3"/>
    <p:sldId id="275" r:id="rId4"/>
    <p:sldId id="284" r:id="rId5"/>
    <p:sldId id="280" r:id="rId6"/>
    <p:sldId id="285" r:id="rId7"/>
    <p:sldId id="283" r:id="rId8"/>
    <p:sldId id="281" r:id="rId9"/>
    <p:sldId id="282" r:id="rId10"/>
    <p:sldId id="286" r:id="rId11"/>
    <p:sldId id="287"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4729"/>
  </p:normalViewPr>
  <p:slideViewPr>
    <p:cSldViewPr snapToGrid="0" snapToObjects="1">
      <p:cViewPr varScale="1">
        <p:scale>
          <a:sx n="109" d="100"/>
          <a:sy n="109" d="100"/>
        </p:scale>
        <p:origin x="18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852D7-D5AE-0D48-8B96-422A2D7E66FE}" type="datetimeFigureOut">
              <a:rPr lang="en-US" smtClean="0"/>
              <a:t>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F6AB0-FF88-F64D-A990-87128B682FA0}" type="slidenum">
              <a:rPr lang="en-US" smtClean="0"/>
              <a:t>‹#›</a:t>
            </a:fld>
            <a:endParaRPr lang="en-US"/>
          </a:p>
        </p:txBody>
      </p:sp>
    </p:spTree>
    <p:extLst>
      <p:ext uri="{BB962C8B-B14F-4D97-AF65-F5344CB8AC3E}">
        <p14:creationId xmlns:p14="http://schemas.microsoft.com/office/powerpoint/2010/main" val="135289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F6AB0-FF88-F64D-A990-87128B682FA0}" type="slidenum">
              <a:rPr lang="en-US" smtClean="0"/>
              <a:t>1</a:t>
            </a:fld>
            <a:endParaRPr lang="en-US"/>
          </a:p>
        </p:txBody>
      </p:sp>
    </p:spTree>
    <p:extLst>
      <p:ext uri="{BB962C8B-B14F-4D97-AF65-F5344CB8AC3E}">
        <p14:creationId xmlns:p14="http://schemas.microsoft.com/office/powerpoint/2010/main" val="79587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F6AB0-FF88-F64D-A990-87128B682FA0}" type="slidenum">
              <a:rPr lang="en-US" smtClean="0"/>
              <a:t>5</a:t>
            </a:fld>
            <a:endParaRPr lang="en-US"/>
          </a:p>
        </p:txBody>
      </p:sp>
    </p:spTree>
    <p:extLst>
      <p:ext uri="{BB962C8B-B14F-4D97-AF65-F5344CB8AC3E}">
        <p14:creationId xmlns:p14="http://schemas.microsoft.com/office/powerpoint/2010/main" val="170400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240680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23216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28670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951EF-2DBD-3742-9256-23FC89D6D28B}"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8986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951EF-2DBD-3742-9256-23FC89D6D28B}" type="datetimeFigureOut">
              <a:rPr lang="en-US" smtClean="0"/>
              <a:t>9/21/17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427311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951EF-2DBD-3742-9256-23FC89D6D28B}"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36069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951EF-2DBD-3742-9256-23FC89D6D28B}" type="datetimeFigureOut">
              <a:rPr lang="en-US" smtClean="0"/>
              <a:t>9/21/17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59917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951EF-2DBD-3742-9256-23FC89D6D28B}" type="datetimeFigureOut">
              <a:rPr lang="en-US" smtClean="0"/>
              <a:t>9/21/17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14774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951EF-2DBD-3742-9256-23FC89D6D28B}" type="datetimeFigureOut">
              <a:rPr lang="en-US" smtClean="0"/>
              <a:t>9/21/17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23646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951EF-2DBD-3742-9256-23FC89D6D28B}"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88020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951EF-2DBD-3742-9256-23FC89D6D28B}" type="datetimeFigureOut">
              <a:rPr lang="en-US" smtClean="0"/>
              <a:t>9/21/17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0A7F4-EC93-8347-B31F-1B04402AE047}" type="slidenum">
              <a:rPr lang="en-US" smtClean="0"/>
              <a:t>‹#›</a:t>
            </a:fld>
            <a:endParaRPr lang="en-US"/>
          </a:p>
        </p:txBody>
      </p:sp>
    </p:spTree>
    <p:extLst>
      <p:ext uri="{BB962C8B-B14F-4D97-AF65-F5344CB8AC3E}">
        <p14:creationId xmlns:p14="http://schemas.microsoft.com/office/powerpoint/2010/main" val="3090838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951EF-2DBD-3742-9256-23FC89D6D28B}" type="datetimeFigureOut">
              <a:rPr lang="en-US" smtClean="0"/>
              <a:t>9/21/17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0A7F4-EC93-8347-B31F-1B04402AE047}" type="slidenum">
              <a:rPr lang="en-US" smtClean="0"/>
              <a:t>‹#›</a:t>
            </a:fld>
            <a:endParaRPr lang="en-US"/>
          </a:p>
        </p:txBody>
      </p:sp>
    </p:spTree>
    <p:extLst>
      <p:ext uri="{BB962C8B-B14F-4D97-AF65-F5344CB8AC3E}">
        <p14:creationId xmlns:p14="http://schemas.microsoft.com/office/powerpoint/2010/main" val="379217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hyperlink" Target="https://ufl.qualtrics.com/jfe/form/SV_bBezLuxgHONq2QR" TargetMode="External"/><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png"/><Relationship Id="rId28" Type="http://schemas.openxmlformats.org/officeDocument/2006/relationships/image" Target="../media/image29.png"/><Relationship Id="rId29" Type="http://schemas.openxmlformats.org/officeDocument/2006/relationships/image" Target="../media/image30.png"/><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emf"/><Relationship Id="rId30" Type="http://schemas.openxmlformats.org/officeDocument/2006/relationships/image" Target="../media/image31.png"/><Relationship Id="rId31" Type="http://schemas.openxmlformats.org/officeDocument/2006/relationships/image" Target="../media/image32.png"/><Relationship Id="rId32" Type="http://schemas.openxmlformats.org/officeDocument/2006/relationships/image" Target="../media/image33.png"/><Relationship Id="rId9" Type="http://schemas.openxmlformats.org/officeDocument/2006/relationships/image" Target="../media/image10.png"/><Relationship Id="rId6" Type="http://schemas.openxmlformats.org/officeDocument/2006/relationships/package" Target="../embeddings/Microsoft_Excel_Worksheet1.xlsx"/><Relationship Id="rId7" Type="http://schemas.openxmlformats.org/officeDocument/2006/relationships/image" Target="../media/image8.emf"/><Relationship Id="rId8" Type="http://schemas.openxmlformats.org/officeDocument/2006/relationships/image" Target="../media/image9.emf"/><Relationship Id="rId33" Type="http://schemas.openxmlformats.org/officeDocument/2006/relationships/image" Target="../media/image34.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671"/>
            <a:ext cx="9144000" cy="6578782"/>
          </a:xfrm>
          <a:prstGeom prst="rect">
            <a:avLst/>
          </a:prstGeom>
        </p:spPr>
      </p:pic>
      <p:sp>
        <p:nvSpPr>
          <p:cNvPr id="2" name="Title 1"/>
          <p:cNvSpPr>
            <a:spLocks noGrp="1"/>
          </p:cNvSpPr>
          <p:nvPr>
            <p:ph type="title"/>
          </p:nvPr>
        </p:nvSpPr>
        <p:spPr>
          <a:xfrm>
            <a:off x="339969" y="4963868"/>
            <a:ext cx="8229600" cy="616316"/>
          </a:xfrm>
        </p:spPr>
        <p:txBody>
          <a:bodyPr>
            <a:normAutofit/>
          </a:bodyPr>
          <a:lstStyle/>
          <a:p>
            <a:r>
              <a:rPr lang="en-US" sz="3200" b="1" dirty="0" smtClean="0"/>
              <a:t>UF Quest:  Faculty Senate Presentation 3</a:t>
            </a:r>
            <a:endParaRPr lang="en-US" sz="3200" b="1" dirty="0"/>
          </a:p>
        </p:txBody>
      </p:sp>
      <p:sp>
        <p:nvSpPr>
          <p:cNvPr id="5" name="Title 1"/>
          <p:cNvSpPr txBox="1">
            <a:spLocks/>
          </p:cNvSpPr>
          <p:nvPr/>
        </p:nvSpPr>
        <p:spPr>
          <a:xfrm>
            <a:off x="339969" y="5463167"/>
            <a:ext cx="8229600" cy="616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smtClean="0"/>
              <a:t>Request for Feedback and Steps Forward</a:t>
            </a:r>
            <a:endParaRPr lang="en-US" sz="2800" i="1" dirty="0"/>
          </a:p>
        </p:txBody>
      </p:sp>
      <p:sp>
        <p:nvSpPr>
          <p:cNvPr id="6" name="Title 1"/>
          <p:cNvSpPr txBox="1">
            <a:spLocks/>
          </p:cNvSpPr>
          <p:nvPr/>
        </p:nvSpPr>
        <p:spPr>
          <a:xfrm>
            <a:off x="457200" y="6162079"/>
            <a:ext cx="8229600" cy="616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Angela S. Lindner    Associate Provost for Undergraduate Affairs</a:t>
            </a:r>
            <a:endParaRPr lang="en-US" sz="2000" dirty="0"/>
          </a:p>
        </p:txBody>
      </p:sp>
      <p:cxnSp>
        <p:nvCxnSpPr>
          <p:cNvPr id="7" name="Straight Connector 6"/>
          <p:cNvCxnSpPr/>
          <p:nvPr/>
        </p:nvCxnSpPr>
        <p:spPr>
          <a:xfrm>
            <a:off x="3223846" y="6303183"/>
            <a:ext cx="0" cy="33410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747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6"/>
            <a:ext cx="9144000" cy="6858000"/>
          </a:xfrm>
          <a:prstGeom prst="rect">
            <a:avLst/>
          </a:prstGeom>
          <a:ln>
            <a:noFill/>
          </a:ln>
        </p:spPr>
      </p:pic>
      <p:sp>
        <p:nvSpPr>
          <p:cNvPr id="6" name="Title 5"/>
          <p:cNvSpPr>
            <a:spLocks noGrp="1"/>
          </p:cNvSpPr>
          <p:nvPr>
            <p:ph type="title"/>
          </p:nvPr>
        </p:nvSpPr>
        <p:spPr>
          <a:xfrm>
            <a:off x="457200" y="140482"/>
            <a:ext cx="8229600" cy="781031"/>
          </a:xfrm>
        </p:spPr>
        <p:txBody>
          <a:bodyPr>
            <a:normAutofit/>
          </a:bodyPr>
          <a:lstStyle/>
          <a:p>
            <a:r>
              <a:rPr lang="en-US" sz="3600" b="1" i="1" dirty="0" smtClean="0"/>
              <a:t>Desired Elements</a:t>
            </a:r>
            <a:endParaRPr lang="en-US" sz="3600" b="1" i="1" dirty="0"/>
          </a:p>
        </p:txBody>
      </p:sp>
      <p:sp>
        <p:nvSpPr>
          <p:cNvPr id="7" name="Text Placeholder 6"/>
          <p:cNvSpPr>
            <a:spLocks noGrp="1"/>
          </p:cNvSpPr>
          <p:nvPr>
            <p:ph idx="1"/>
          </p:nvPr>
        </p:nvSpPr>
        <p:spPr>
          <a:xfrm>
            <a:off x="241443" y="1256314"/>
            <a:ext cx="8229600" cy="5273211"/>
          </a:xfrm>
        </p:spPr>
        <p:txBody>
          <a:bodyPr>
            <a:normAutofit fontScale="70000" lnSpcReduction="20000"/>
          </a:bodyPr>
          <a:lstStyle/>
          <a:p>
            <a:r>
              <a:rPr lang="en-US" dirty="0"/>
              <a:t>Serve as a </a:t>
            </a:r>
            <a:r>
              <a:rPr lang="en-US" b="1" dirty="0"/>
              <a:t>platform for a diverse, broad-based, engaged liberal arts education</a:t>
            </a:r>
          </a:p>
          <a:p>
            <a:r>
              <a:rPr lang="en-US" b="1" dirty="0"/>
              <a:t>Outcomes:  </a:t>
            </a:r>
            <a:r>
              <a:rPr lang="en-US" dirty="0"/>
              <a:t>independent and critical thinkers, strong communicators, close readers, innovative, flexible, skilled in careful argumentation and proof</a:t>
            </a:r>
          </a:p>
          <a:p>
            <a:r>
              <a:rPr lang="en-US" b="1" dirty="0" smtClean="0"/>
              <a:t>Flexibility</a:t>
            </a:r>
            <a:r>
              <a:rPr lang="en-US" dirty="0" smtClean="0"/>
              <a:t> for students and faculty (broad and diverse set of courses; availability of sections; focus </a:t>
            </a:r>
            <a:r>
              <a:rPr lang="en-US" dirty="0"/>
              <a:t>on common experience, not common content of </a:t>
            </a:r>
            <a:r>
              <a:rPr lang="en-US" dirty="0" smtClean="0"/>
              <a:t>courses)</a:t>
            </a:r>
            <a:endParaRPr lang="en-US" dirty="0"/>
          </a:p>
          <a:p>
            <a:r>
              <a:rPr lang="en-US" b="1" dirty="0" smtClean="0"/>
              <a:t>Courses:  Customized </a:t>
            </a:r>
            <a:r>
              <a:rPr lang="en-US" dirty="0" smtClean="0"/>
              <a:t>(no common syllabus), </a:t>
            </a:r>
            <a:r>
              <a:rPr lang="en-US" b="1" dirty="0" smtClean="0"/>
              <a:t>seminar-type</a:t>
            </a:r>
            <a:r>
              <a:rPr lang="en-US" dirty="0" smtClean="0"/>
              <a:t>, </a:t>
            </a:r>
            <a:r>
              <a:rPr lang="en-US" b="1" dirty="0" smtClean="0"/>
              <a:t>small size</a:t>
            </a:r>
            <a:r>
              <a:rPr lang="en-US" dirty="0" smtClean="0"/>
              <a:t> (faculty-student engagement), </a:t>
            </a:r>
            <a:r>
              <a:rPr lang="en-US" b="1" dirty="0" smtClean="0"/>
              <a:t>rigorous</a:t>
            </a:r>
            <a:r>
              <a:rPr lang="en-US" dirty="0" smtClean="0"/>
              <a:t>,</a:t>
            </a:r>
            <a:r>
              <a:rPr lang="en-US" b="1" dirty="0" smtClean="0"/>
              <a:t> some taught in foreign language</a:t>
            </a:r>
            <a:r>
              <a:rPr lang="en-US" dirty="0" smtClean="0"/>
              <a:t>, </a:t>
            </a:r>
            <a:r>
              <a:rPr lang="en-US" b="1" dirty="0"/>
              <a:t>models of excellence </a:t>
            </a:r>
            <a:r>
              <a:rPr lang="en-US" dirty="0"/>
              <a:t>in teaching quality and techniques </a:t>
            </a:r>
            <a:endParaRPr lang="en-US" dirty="0" smtClean="0"/>
          </a:p>
          <a:p>
            <a:r>
              <a:rPr lang="en-US" b="1" dirty="0"/>
              <a:t>Most experienced faculty</a:t>
            </a:r>
            <a:r>
              <a:rPr lang="en-US" dirty="0"/>
              <a:t> </a:t>
            </a:r>
            <a:r>
              <a:rPr lang="en-US" b="1" dirty="0"/>
              <a:t>trained in the specific discipline(s) </a:t>
            </a:r>
            <a:r>
              <a:rPr lang="en-US" dirty="0"/>
              <a:t>of the course</a:t>
            </a:r>
          </a:p>
          <a:p>
            <a:r>
              <a:rPr lang="en-US" dirty="0" smtClean="0"/>
              <a:t>Ability to </a:t>
            </a:r>
            <a:r>
              <a:rPr lang="en-US" b="1" dirty="0" smtClean="0"/>
              <a:t>refresh courses </a:t>
            </a:r>
          </a:p>
          <a:p>
            <a:r>
              <a:rPr lang="en-US" dirty="0" smtClean="0"/>
              <a:t>Intentional </a:t>
            </a:r>
            <a:r>
              <a:rPr lang="en-US" b="1" dirty="0" smtClean="0"/>
              <a:t>mentoring</a:t>
            </a:r>
          </a:p>
          <a:p>
            <a:r>
              <a:rPr lang="en-US" dirty="0" smtClean="0"/>
              <a:t>Introduction </a:t>
            </a:r>
            <a:r>
              <a:rPr lang="en-US" dirty="0"/>
              <a:t>to </a:t>
            </a:r>
            <a:r>
              <a:rPr lang="en-US" b="1" dirty="0"/>
              <a:t>UF library system</a:t>
            </a:r>
          </a:p>
          <a:p>
            <a:endParaRPr lang="en-US" b="1"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7344506" y="6326"/>
            <a:ext cx="2028094" cy="1679623"/>
          </a:xfrm>
          <a:prstGeom prst="rect">
            <a:avLst/>
          </a:prstGeom>
        </p:spPr>
      </p:pic>
    </p:spTree>
    <p:extLst>
      <p:ext uri="{BB962C8B-B14F-4D97-AF65-F5344CB8AC3E}">
        <p14:creationId xmlns:p14="http://schemas.microsoft.com/office/powerpoint/2010/main" val="6184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6"/>
            <a:ext cx="9144000" cy="6858000"/>
          </a:xfrm>
          <a:prstGeom prst="rect">
            <a:avLst/>
          </a:prstGeom>
          <a:ln>
            <a:noFill/>
          </a:ln>
        </p:spPr>
      </p:pic>
      <p:sp>
        <p:nvSpPr>
          <p:cNvPr id="6" name="Title 5"/>
          <p:cNvSpPr>
            <a:spLocks noGrp="1"/>
          </p:cNvSpPr>
          <p:nvPr>
            <p:ph type="title"/>
          </p:nvPr>
        </p:nvSpPr>
        <p:spPr>
          <a:xfrm>
            <a:off x="457200" y="140482"/>
            <a:ext cx="7474449" cy="781031"/>
          </a:xfrm>
        </p:spPr>
        <p:txBody>
          <a:bodyPr>
            <a:normAutofit fontScale="90000"/>
          </a:bodyPr>
          <a:lstStyle/>
          <a:p>
            <a:r>
              <a:rPr lang="en-US" sz="3600" b="1" i="1" smtClean="0"/>
              <a:t>Forthcoming Faculty </a:t>
            </a:r>
            <a:r>
              <a:rPr lang="en-US" sz="3600" b="1" i="1" dirty="0" smtClean="0"/>
              <a:t>Senate Engagement</a:t>
            </a:r>
            <a:endParaRPr lang="en-US" sz="3600" b="1" i="1" dirty="0"/>
          </a:p>
        </p:txBody>
      </p:sp>
      <p:sp>
        <p:nvSpPr>
          <p:cNvPr id="7" name="Text Placeholder 6"/>
          <p:cNvSpPr>
            <a:spLocks noGrp="1"/>
          </p:cNvSpPr>
          <p:nvPr>
            <p:ph idx="1"/>
          </p:nvPr>
        </p:nvSpPr>
        <p:spPr>
          <a:xfrm>
            <a:off x="457200" y="1055669"/>
            <a:ext cx="7330611" cy="5673904"/>
          </a:xfrm>
        </p:spPr>
        <p:txBody>
          <a:bodyPr>
            <a:normAutofit fontScale="62500" lnSpcReduction="20000"/>
          </a:bodyPr>
          <a:lstStyle/>
          <a:p>
            <a:r>
              <a:rPr lang="en-US" dirty="0" smtClean="0"/>
              <a:t>Survey open to all faculty through Fall 2017: </a:t>
            </a:r>
            <a:r>
              <a:rPr lang="en-US" dirty="0" smtClean="0">
                <a:hlinkClick r:id="rId3"/>
              </a:rPr>
              <a:t>https</a:t>
            </a:r>
            <a:r>
              <a:rPr lang="en-US" dirty="0">
                <a:hlinkClick r:id="rId3"/>
              </a:rPr>
              <a:t>://</a:t>
            </a:r>
            <a:r>
              <a:rPr lang="en-US" dirty="0" smtClean="0">
                <a:hlinkClick r:id="rId3"/>
              </a:rPr>
              <a:t>ufl.qualtrics.com/jfe/form/SV_bBezLuxgHONq2QR</a:t>
            </a:r>
            <a:endParaRPr lang="en-US" dirty="0"/>
          </a:p>
          <a:p>
            <a:pPr marL="0" indent="0">
              <a:buNone/>
            </a:pPr>
            <a:r>
              <a:rPr lang="en-US" dirty="0" smtClean="0"/>
              <a:t>	</a:t>
            </a:r>
            <a:r>
              <a:rPr lang="en-US" b="1" dirty="0" smtClean="0"/>
              <a:t>Password:  </a:t>
            </a:r>
            <a:r>
              <a:rPr lang="en-US" b="1" dirty="0" err="1" smtClean="0"/>
              <a:t>UFQuestFaculty</a:t>
            </a:r>
            <a:endParaRPr lang="en-US" dirty="0" smtClean="0"/>
          </a:p>
          <a:p>
            <a:endParaRPr lang="en-US" dirty="0" smtClean="0"/>
          </a:p>
          <a:p>
            <a:r>
              <a:rPr lang="en-US" dirty="0" smtClean="0"/>
              <a:t>Inclusion on Academic Policy Council meetings’ agenda in the Fall 2017/Spring 2018</a:t>
            </a:r>
          </a:p>
          <a:p>
            <a:endParaRPr lang="en-US" dirty="0" smtClean="0"/>
          </a:p>
          <a:p>
            <a:r>
              <a:rPr lang="en-US" dirty="0"/>
              <a:t>Quest Curriculum </a:t>
            </a:r>
            <a:r>
              <a:rPr lang="en-US" dirty="0" smtClean="0"/>
              <a:t>Sub-Committee  (Summer 2017)</a:t>
            </a:r>
          </a:p>
          <a:p>
            <a:pPr lvl="1"/>
            <a:r>
              <a:rPr lang="en-US" dirty="0" smtClean="0"/>
              <a:t>Shaping and submission of the final request for proposals (Summer 2017)</a:t>
            </a:r>
          </a:p>
          <a:p>
            <a:pPr lvl="1"/>
            <a:r>
              <a:rPr lang="en-US" dirty="0" smtClean="0"/>
              <a:t>Selection of courses (Fall 2017)</a:t>
            </a:r>
          </a:p>
          <a:p>
            <a:pPr lvl="1"/>
            <a:r>
              <a:rPr lang="en-US" dirty="0" smtClean="0"/>
              <a:t>Evaluation of quality of courses in partnership with GEC (Fall 2018ff)</a:t>
            </a:r>
          </a:p>
          <a:p>
            <a:pPr lvl="1"/>
            <a:r>
              <a:rPr lang="en-US" dirty="0" smtClean="0"/>
              <a:t>Evaluation of program in Year 6 and refreshing themes/courses (Fall 2018 </a:t>
            </a:r>
            <a:r>
              <a:rPr lang="en-US" dirty="0" err="1" smtClean="0"/>
              <a:t>ff</a:t>
            </a:r>
            <a:r>
              <a:rPr lang="en-US" dirty="0" smtClean="0"/>
              <a:t>)</a:t>
            </a:r>
          </a:p>
          <a:p>
            <a:pPr lvl="1"/>
            <a:endParaRPr lang="en-US" dirty="0"/>
          </a:p>
          <a:p>
            <a:r>
              <a:rPr lang="en-US" dirty="0" smtClean="0"/>
              <a:t>Return to Faculty Senate after courses have been selected (November, December)</a:t>
            </a:r>
          </a:p>
          <a:p>
            <a:endParaRPr lang="en-US" dirty="0" smtClean="0"/>
          </a:p>
          <a:p>
            <a:r>
              <a:rPr lang="en-US" dirty="0" smtClean="0"/>
              <a:t>UCC and GEC approvals</a:t>
            </a:r>
          </a:p>
          <a:p>
            <a:endParaRPr lang="en-US" dirty="0" smtClean="0"/>
          </a:p>
          <a:p>
            <a:endParaRPr lang="en-US" dirty="0"/>
          </a:p>
        </p:txBody>
      </p:sp>
      <p:pic>
        <p:nvPicPr>
          <p:cNvPr id="5" name="Picture 4"/>
          <p:cNvPicPr>
            <a:picLocks noChangeAspect="1"/>
          </p:cNvPicPr>
          <p:nvPr/>
        </p:nvPicPr>
        <p:blipFill>
          <a:blip r:embed="rId4"/>
          <a:stretch>
            <a:fillRect/>
          </a:stretch>
        </p:blipFill>
        <p:spPr>
          <a:xfrm>
            <a:off x="7344506" y="6326"/>
            <a:ext cx="2028094" cy="1679623"/>
          </a:xfrm>
          <a:prstGeom prst="rect">
            <a:avLst/>
          </a:prstGeom>
        </p:spPr>
      </p:pic>
    </p:spTree>
    <p:extLst>
      <p:ext uri="{BB962C8B-B14F-4D97-AF65-F5344CB8AC3E}">
        <p14:creationId xmlns:p14="http://schemas.microsoft.com/office/powerpoint/2010/main" val="75630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extBox 1"/>
          <p:cNvSpPr txBox="1"/>
          <p:nvPr/>
        </p:nvSpPr>
        <p:spPr>
          <a:xfrm>
            <a:off x="2728386" y="5099538"/>
            <a:ext cx="3687227" cy="1569660"/>
          </a:xfrm>
          <a:prstGeom prst="rect">
            <a:avLst/>
          </a:prstGeom>
          <a:noFill/>
        </p:spPr>
        <p:txBody>
          <a:bodyPr wrap="none" rtlCol="0">
            <a:spAutoFit/>
          </a:bodyPr>
          <a:lstStyle/>
          <a:p>
            <a:pPr algn="ctr"/>
            <a:r>
              <a:rPr lang="en-US" sz="3200" b="1" dirty="0" smtClean="0"/>
              <a:t>Angela Lindner</a:t>
            </a:r>
          </a:p>
          <a:p>
            <a:pPr algn="ctr"/>
            <a:r>
              <a:rPr lang="en-US" sz="3200" b="1" dirty="0" smtClean="0"/>
              <a:t>238 </a:t>
            </a:r>
            <a:r>
              <a:rPr lang="en-US" sz="3200" b="1" dirty="0" err="1" smtClean="0"/>
              <a:t>Tigert</a:t>
            </a:r>
            <a:r>
              <a:rPr lang="en-US" sz="3200" b="1" dirty="0" smtClean="0"/>
              <a:t> Hall</a:t>
            </a:r>
            <a:br>
              <a:rPr lang="en-US" sz="3200" b="1" dirty="0" smtClean="0"/>
            </a:br>
            <a:r>
              <a:rPr lang="en-US" sz="3200" b="1" dirty="0" err="1" smtClean="0"/>
              <a:t>alindner@aa.ufl.edu</a:t>
            </a:r>
            <a:endParaRPr lang="en-US" sz="3200" b="1" dirty="0"/>
          </a:p>
        </p:txBody>
      </p:sp>
      <p:pic>
        <p:nvPicPr>
          <p:cNvPr id="5" name="Picture 4"/>
          <p:cNvPicPr>
            <a:picLocks noChangeAspect="1"/>
          </p:cNvPicPr>
          <p:nvPr/>
        </p:nvPicPr>
        <p:blipFill>
          <a:blip r:embed="rId3"/>
          <a:stretch>
            <a:fillRect/>
          </a:stretch>
        </p:blipFill>
        <p:spPr>
          <a:xfrm>
            <a:off x="955496" y="1908624"/>
            <a:ext cx="2312517" cy="1939836"/>
          </a:xfrm>
          <a:prstGeom prst="rect">
            <a:avLst/>
          </a:prstGeom>
        </p:spPr>
      </p:pic>
    </p:spTree>
    <p:extLst>
      <p:ext uri="{BB962C8B-B14F-4D97-AF65-F5344CB8AC3E}">
        <p14:creationId xmlns:p14="http://schemas.microsoft.com/office/powerpoint/2010/main" val="216836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234462" y="958850"/>
            <a:ext cx="5384800" cy="4940300"/>
          </a:xfrm>
          <a:prstGeom prst="rect">
            <a:avLst/>
          </a:prstGeom>
        </p:spPr>
      </p:pic>
      <p:sp>
        <p:nvSpPr>
          <p:cNvPr id="5" name="Title 4"/>
          <p:cNvSpPr txBox="1">
            <a:spLocks/>
          </p:cNvSpPr>
          <p:nvPr/>
        </p:nvSpPr>
        <p:spPr>
          <a:xfrm>
            <a:off x="4466492" y="273050"/>
            <a:ext cx="3997569" cy="11620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Faculty Senate Presentations</a:t>
            </a:r>
            <a:endParaRPr lang="en-US" sz="3200" b="1" i="1" dirty="0"/>
          </a:p>
        </p:txBody>
      </p:sp>
      <p:sp>
        <p:nvSpPr>
          <p:cNvPr id="6" name="Text Placeholder 6"/>
          <p:cNvSpPr txBox="1">
            <a:spLocks/>
          </p:cNvSpPr>
          <p:nvPr/>
        </p:nvSpPr>
        <p:spPr>
          <a:xfrm>
            <a:off x="4654366" y="1622670"/>
            <a:ext cx="3809695"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charset="0"/>
              <a:buChar char="•"/>
            </a:pPr>
            <a:r>
              <a:rPr lang="en-US" sz="2000" b="1" dirty="0" smtClean="0"/>
              <a:t>March Meeting</a:t>
            </a:r>
          </a:p>
          <a:p>
            <a:pPr lvl="1">
              <a:buFont typeface="Arial" charset="0"/>
              <a:buChar char="•"/>
            </a:pPr>
            <a:r>
              <a:rPr lang="en-US" sz="1800" dirty="0" smtClean="0"/>
              <a:t>Background on pre-eminence program for undergraduates</a:t>
            </a:r>
          </a:p>
          <a:p>
            <a:pPr lvl="1">
              <a:buFont typeface="Arial" charset="0"/>
              <a:buChar char="•"/>
            </a:pPr>
            <a:r>
              <a:rPr lang="en-US" sz="1800" dirty="0" smtClean="0"/>
              <a:t>Actions to date</a:t>
            </a:r>
          </a:p>
          <a:p>
            <a:pPr lvl="1">
              <a:buFont typeface="Arial" charset="0"/>
              <a:buChar char="•"/>
            </a:pPr>
            <a:r>
              <a:rPr lang="en-US" sz="1800" dirty="0" smtClean="0"/>
              <a:t>Process for unfolding a full program</a:t>
            </a:r>
          </a:p>
          <a:p>
            <a:pPr marL="285750" indent="-285750">
              <a:buFont typeface="Arial" charset="0"/>
              <a:buChar char="•"/>
            </a:pPr>
            <a:r>
              <a:rPr lang="en-US" sz="2000" b="1" dirty="0" smtClean="0"/>
              <a:t>April Meeting</a:t>
            </a:r>
          </a:p>
          <a:p>
            <a:pPr lvl="1">
              <a:buFont typeface="Arial" charset="0"/>
              <a:buChar char="•"/>
            </a:pPr>
            <a:r>
              <a:rPr lang="en-US" sz="1800" dirty="0" smtClean="0"/>
              <a:t>Final proposed framework for UF Quest</a:t>
            </a:r>
          </a:p>
          <a:p>
            <a:pPr marL="285750" indent="-285750">
              <a:buFont typeface="Arial" charset="0"/>
              <a:buChar char="•"/>
            </a:pPr>
            <a:r>
              <a:rPr lang="en-US" sz="2000" b="1" dirty="0" smtClean="0">
                <a:solidFill>
                  <a:schemeClr val="accent6"/>
                </a:solidFill>
              </a:rPr>
              <a:t>May Meeting</a:t>
            </a:r>
          </a:p>
          <a:p>
            <a:pPr lvl="1">
              <a:buFont typeface="Arial" charset="0"/>
              <a:buChar char="•"/>
            </a:pPr>
            <a:r>
              <a:rPr lang="en-US" sz="1800" dirty="0" smtClean="0">
                <a:solidFill>
                  <a:schemeClr val="accent6"/>
                </a:solidFill>
              </a:rPr>
              <a:t>Summary of faculty feedback and responses</a:t>
            </a:r>
          </a:p>
          <a:p>
            <a:pPr lvl="1">
              <a:buFont typeface="Arial" charset="0"/>
              <a:buChar char="•"/>
            </a:pPr>
            <a:r>
              <a:rPr lang="en-US" sz="1800" dirty="0" smtClean="0">
                <a:solidFill>
                  <a:schemeClr val="accent6"/>
                </a:solidFill>
              </a:rPr>
              <a:t>Request for Senate support of UF Quest</a:t>
            </a:r>
            <a:endParaRPr lang="en-US" sz="1800" dirty="0">
              <a:solidFill>
                <a:schemeClr val="accent6"/>
              </a:solidFill>
            </a:endParaRPr>
          </a:p>
        </p:txBody>
      </p:sp>
      <p:sp>
        <p:nvSpPr>
          <p:cNvPr id="7" name="TextBox 6"/>
          <p:cNvSpPr txBox="1"/>
          <p:nvPr/>
        </p:nvSpPr>
        <p:spPr>
          <a:xfrm>
            <a:off x="764782" y="5318803"/>
            <a:ext cx="3386312" cy="369332"/>
          </a:xfrm>
          <a:prstGeom prst="rect">
            <a:avLst/>
          </a:prstGeom>
          <a:noFill/>
        </p:spPr>
        <p:txBody>
          <a:bodyPr wrap="none" rtlCol="0">
            <a:spAutoFit/>
          </a:bodyPr>
          <a:lstStyle/>
          <a:p>
            <a:r>
              <a:rPr lang="en-US" b="1" i="1" smtClean="0"/>
              <a:t>Logo Design:  Maria Pitt, UF 2016</a:t>
            </a:r>
            <a:endParaRPr lang="en-US" b="1" i="1"/>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704" y="689708"/>
            <a:ext cx="2133600" cy="21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1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045454" y="2196811"/>
            <a:ext cx="2168998" cy="5014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i="1" dirty="0" smtClean="0"/>
              <a:t>Final Proposed Model</a:t>
            </a:r>
            <a:endParaRPr lang="en-US" sz="2800" b="1" i="1" dirty="0"/>
          </a:p>
        </p:txBody>
      </p:sp>
      <p:sp>
        <p:nvSpPr>
          <p:cNvPr id="6" name="Text Placeholder 6"/>
          <p:cNvSpPr txBox="1">
            <a:spLocks/>
          </p:cNvSpPr>
          <p:nvPr/>
        </p:nvSpPr>
        <p:spPr>
          <a:xfrm>
            <a:off x="797169" y="1448472"/>
            <a:ext cx="7913077" cy="46910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endParaRPr lang="en-US" altLang="en-US" sz="2000" b="1" i="1" dirty="0">
              <a:solidFill>
                <a:schemeClr val="bg1">
                  <a:lumMod val="50000"/>
                </a:schemeClr>
              </a:solidFill>
            </a:endParaRPr>
          </a:p>
        </p:txBody>
      </p:sp>
      <p:pic>
        <p:nvPicPr>
          <p:cNvPr id="13" name="Picture 12"/>
          <p:cNvPicPr>
            <a:picLocks noChangeAspect="1"/>
          </p:cNvPicPr>
          <p:nvPr/>
        </p:nvPicPr>
        <p:blipFill>
          <a:blip r:embed="rId3"/>
          <a:stretch>
            <a:fillRect/>
          </a:stretch>
        </p:blipFill>
        <p:spPr>
          <a:xfrm>
            <a:off x="7115906" y="2954191"/>
            <a:ext cx="2028094" cy="1679623"/>
          </a:xfrm>
          <a:prstGeom prst="rect">
            <a:avLst/>
          </a:prstGeom>
        </p:spPr>
      </p:pic>
      <p:pic>
        <p:nvPicPr>
          <p:cNvPr id="19" name="Picture 18"/>
          <p:cNvPicPr>
            <a:picLocks noChangeAspect="1"/>
          </p:cNvPicPr>
          <p:nvPr/>
        </p:nvPicPr>
        <p:blipFill>
          <a:blip r:embed="rId4"/>
          <a:stretch>
            <a:fillRect/>
          </a:stretch>
        </p:blipFill>
        <p:spPr>
          <a:xfrm>
            <a:off x="0" y="0"/>
            <a:ext cx="7235873" cy="6858000"/>
          </a:xfrm>
          <a:prstGeom prst="rect">
            <a:avLst/>
          </a:prstGeom>
        </p:spPr>
      </p:pic>
      <p:grpSp>
        <p:nvGrpSpPr>
          <p:cNvPr id="1025" name="Group 5"/>
          <p:cNvGrpSpPr>
            <a:grpSpLocks/>
          </p:cNvGrpSpPr>
          <p:nvPr/>
        </p:nvGrpSpPr>
        <p:grpSpPr bwMode="auto">
          <a:xfrm>
            <a:off x="2641600" y="330200"/>
            <a:ext cx="6007100" cy="457200"/>
            <a:chOff x="3460750" y="10433050"/>
            <a:chExt cx="6007100" cy="457200"/>
          </a:xfrm>
        </p:grpSpPr>
        <p:sp>
          <p:nvSpPr>
            <p:cNvPr id="1028"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5"/>
          <p:cNvGrpSpPr>
            <a:grpSpLocks/>
          </p:cNvGrpSpPr>
          <p:nvPr/>
        </p:nvGrpSpPr>
        <p:grpSpPr bwMode="auto">
          <a:xfrm>
            <a:off x="2641600" y="330200"/>
            <a:ext cx="6007100" cy="457200"/>
            <a:chOff x="3460750" y="10433050"/>
            <a:chExt cx="6007100" cy="457200"/>
          </a:xfrm>
        </p:grpSpPr>
        <p:sp>
          <p:nvSpPr>
            <p:cNvPr id="3"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5"/>
          <p:cNvGrpSpPr>
            <a:grpSpLocks/>
          </p:cNvGrpSpPr>
          <p:nvPr/>
        </p:nvGrpSpPr>
        <p:grpSpPr bwMode="auto">
          <a:xfrm>
            <a:off x="2641600" y="330200"/>
            <a:ext cx="6007100" cy="457200"/>
            <a:chOff x="3460750" y="10433050"/>
            <a:chExt cx="6007100" cy="457200"/>
          </a:xfrm>
        </p:grpSpPr>
        <p:sp>
          <p:nvSpPr>
            <p:cNvPr id="9"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5"/>
          <p:cNvGrpSpPr>
            <a:grpSpLocks/>
          </p:cNvGrpSpPr>
          <p:nvPr/>
        </p:nvGrpSpPr>
        <p:grpSpPr bwMode="auto">
          <a:xfrm>
            <a:off x="2641600" y="330200"/>
            <a:ext cx="6007100" cy="457200"/>
            <a:chOff x="3460750" y="10433050"/>
            <a:chExt cx="6007100" cy="457200"/>
          </a:xfrm>
        </p:grpSpPr>
        <p:sp>
          <p:nvSpPr>
            <p:cNvPr id="14"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5"/>
          <p:cNvGrpSpPr>
            <a:grpSpLocks/>
          </p:cNvGrpSpPr>
          <p:nvPr/>
        </p:nvGrpSpPr>
        <p:grpSpPr bwMode="auto">
          <a:xfrm>
            <a:off x="2641600" y="330200"/>
            <a:ext cx="6007100" cy="457200"/>
            <a:chOff x="3460750" y="10433050"/>
            <a:chExt cx="6007100" cy="457200"/>
          </a:xfrm>
        </p:grpSpPr>
        <p:sp>
          <p:nvSpPr>
            <p:cNvPr id="18"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5"/>
          <p:cNvGrpSpPr>
            <a:grpSpLocks/>
          </p:cNvGrpSpPr>
          <p:nvPr/>
        </p:nvGrpSpPr>
        <p:grpSpPr bwMode="auto">
          <a:xfrm>
            <a:off x="2641600" y="330200"/>
            <a:ext cx="6007100" cy="457200"/>
            <a:chOff x="3460750" y="10433050"/>
            <a:chExt cx="6007100" cy="457200"/>
          </a:xfrm>
        </p:grpSpPr>
        <p:sp>
          <p:nvSpPr>
            <p:cNvPr id="23" name="Triangle 2"/>
            <p:cNvSpPr>
              <a:spLocks noChangeArrowheads="1"/>
            </p:cNvSpPr>
            <p:nvPr/>
          </p:nvSpPr>
          <p:spPr bwMode="auto">
            <a:xfrm>
              <a:off x="3456432" y="10418048"/>
              <a:ext cx="347472" cy="445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riangle 3"/>
            <p:cNvSpPr>
              <a:spLocks noChangeArrowheads="1"/>
            </p:cNvSpPr>
            <p:nvPr/>
          </p:nvSpPr>
          <p:spPr bwMode="auto">
            <a:xfrm>
              <a:off x="6260592" y="10460720"/>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riangle 4"/>
            <p:cNvSpPr>
              <a:spLocks noChangeArrowheads="1"/>
            </p:cNvSpPr>
            <p:nvPr/>
          </p:nvSpPr>
          <p:spPr bwMode="auto">
            <a:xfrm>
              <a:off x="9131808" y="10448528"/>
              <a:ext cx="347472" cy="4389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152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title"/>
          </p:nvPr>
        </p:nvSpPr>
        <p:spPr>
          <a:xfrm>
            <a:off x="174661" y="274638"/>
            <a:ext cx="7119991" cy="1143000"/>
          </a:xfrm>
        </p:spPr>
        <p:txBody>
          <a:bodyPr>
            <a:normAutofit fontScale="90000"/>
          </a:bodyPr>
          <a:lstStyle/>
          <a:p>
            <a:r>
              <a:rPr lang="en-US" b="1" i="1" dirty="0" smtClean="0"/>
              <a:t>Purpose of Today’s Presentation</a:t>
            </a:r>
            <a:endParaRPr lang="en-US" b="1" i="1" dirty="0"/>
          </a:p>
        </p:txBody>
      </p:sp>
      <p:sp>
        <p:nvSpPr>
          <p:cNvPr id="3" name="Content Placeholder 2"/>
          <p:cNvSpPr>
            <a:spLocks noGrp="1"/>
          </p:cNvSpPr>
          <p:nvPr>
            <p:ph idx="1"/>
          </p:nvPr>
        </p:nvSpPr>
        <p:spPr/>
        <p:txBody>
          <a:bodyPr>
            <a:normAutofit fontScale="92500" lnSpcReduction="10000"/>
          </a:bodyPr>
          <a:lstStyle/>
          <a:p>
            <a:r>
              <a:rPr lang="en-US" dirty="0" smtClean="0"/>
              <a:t>Outline next steps in filling in the framework of UF Quest</a:t>
            </a:r>
          </a:p>
          <a:p>
            <a:endParaRPr lang="en-US" dirty="0" smtClean="0"/>
          </a:p>
          <a:p>
            <a:r>
              <a:rPr lang="en-US" dirty="0" smtClean="0"/>
              <a:t>Provide initial responses to early feedback from faculty</a:t>
            </a:r>
          </a:p>
          <a:p>
            <a:endParaRPr lang="en-US" dirty="0" smtClean="0"/>
          </a:p>
          <a:p>
            <a:r>
              <a:rPr lang="en-US" dirty="0" smtClean="0"/>
              <a:t>Request constructive feedback</a:t>
            </a:r>
          </a:p>
          <a:p>
            <a:endParaRPr lang="en-US" dirty="0"/>
          </a:p>
          <a:p>
            <a:r>
              <a:rPr lang="en-US" dirty="0" smtClean="0"/>
              <a:t>Outline faculty engagement opportunities</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115906" y="0"/>
            <a:ext cx="2028094" cy="1679623"/>
          </a:xfrm>
          <a:prstGeom prst="rect">
            <a:avLst/>
          </a:prstGeom>
        </p:spPr>
      </p:pic>
    </p:spTree>
    <p:extLst>
      <p:ext uri="{BB962C8B-B14F-4D97-AF65-F5344CB8AC3E}">
        <p14:creationId xmlns:p14="http://schemas.microsoft.com/office/powerpoint/2010/main" val="29960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5" name="Title 4"/>
          <p:cNvSpPr txBox="1">
            <a:spLocks/>
          </p:cNvSpPr>
          <p:nvPr/>
        </p:nvSpPr>
        <p:spPr>
          <a:xfrm>
            <a:off x="375137" y="310662"/>
            <a:ext cx="8229599" cy="6694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i="1" dirty="0" smtClean="0"/>
              <a:t>Next Steps and Timeline</a:t>
            </a:r>
            <a:endParaRPr lang="en-US" sz="3200" b="1" i="1" dirty="0"/>
          </a:p>
        </p:txBody>
      </p:sp>
      <p:pic>
        <p:nvPicPr>
          <p:cNvPr id="6" name="Picture 5"/>
          <p:cNvPicPr>
            <a:picLocks noChangeAspect="1"/>
          </p:cNvPicPr>
          <p:nvPr/>
        </p:nvPicPr>
        <p:blipFill>
          <a:blip r:embed="rId5"/>
          <a:stretch>
            <a:fillRect/>
          </a:stretch>
        </p:blipFill>
        <p:spPr>
          <a:xfrm>
            <a:off x="6857999" y="-142219"/>
            <a:ext cx="2286001" cy="1939836"/>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819472771"/>
              </p:ext>
            </p:extLst>
          </p:nvPr>
        </p:nvGraphicFramePr>
        <p:xfrm>
          <a:off x="1077118" y="1549400"/>
          <a:ext cx="5656263" cy="4064000"/>
        </p:xfrm>
        <a:graphic>
          <a:graphicData uri="http://schemas.openxmlformats.org/presentationml/2006/ole">
            <mc:AlternateContent xmlns:mc="http://schemas.openxmlformats.org/markup-compatibility/2006">
              <mc:Choice xmlns:v="urn:schemas-microsoft-com:vml" Requires="v">
                <p:oleObj spid="_x0000_s2090" name="Worksheet" r:id="rId6" imgW="9156700" imgH="6578600" progId="Excel.Sheet.12">
                  <p:embed/>
                </p:oleObj>
              </mc:Choice>
              <mc:Fallback>
                <p:oleObj name="Worksheet" r:id="rId6" imgW="9156700" imgH="6578600" progId="Excel.Sheet.12">
                  <p:embed/>
                  <p:pic>
                    <p:nvPicPr>
                      <p:cNvPr id="0" name=""/>
                      <p:cNvPicPr/>
                      <p:nvPr/>
                    </p:nvPicPr>
                    <p:blipFill>
                      <a:blip r:embed="rId7"/>
                      <a:stretch>
                        <a:fillRect/>
                      </a:stretch>
                    </p:blipFill>
                    <p:spPr>
                      <a:xfrm>
                        <a:off x="1077118" y="1549400"/>
                        <a:ext cx="5656263" cy="4064000"/>
                      </a:xfrm>
                      <a:prstGeom prst="rect">
                        <a:avLst/>
                      </a:prstGeom>
                      <a:solidFill>
                        <a:schemeClr val="bg1"/>
                      </a:solidFill>
                    </p:spPr>
                  </p:pic>
                </p:oleObj>
              </mc:Fallback>
            </mc:AlternateContent>
          </a:graphicData>
        </a:graphic>
      </p:graphicFrame>
      <p:pic>
        <p:nvPicPr>
          <p:cNvPr id="43" name="Picture 42"/>
          <p:cNvPicPr>
            <a:picLocks noChangeAspect="1"/>
          </p:cNvPicPr>
          <p:nvPr/>
        </p:nvPicPr>
        <p:blipFill>
          <a:blip r:embed="rId8"/>
          <a:stretch>
            <a:fillRect/>
          </a:stretch>
        </p:blipFill>
        <p:spPr>
          <a:xfrm>
            <a:off x="0" y="1165633"/>
            <a:ext cx="9144000" cy="4526733"/>
          </a:xfrm>
          <a:prstGeom prst="rect">
            <a:avLst/>
          </a:prstGeom>
        </p:spPr>
      </p:pic>
      <p:pic>
        <p:nvPicPr>
          <p:cNvPr id="2055" name="TextBox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5900" y="4762500"/>
            <a:ext cx="2298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TextBox 6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300" y="838200"/>
            <a:ext cx="5156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Straight Connector 6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2692400"/>
            <a:ext cx="2667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Straight Connector 6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4600" y="2717800"/>
            <a:ext cx="26670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TextBox 6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1100" y="3390900"/>
            <a:ext cx="13462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TextBox 6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4900" y="1663700"/>
            <a:ext cx="3886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Oval 2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2300" y="101600"/>
            <a:ext cx="8470900" cy="6362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TextBox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0900" y="88900"/>
            <a:ext cx="14478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TextBox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200" y="76200"/>
            <a:ext cx="16383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TextBox 1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300" y="101600"/>
            <a:ext cx="22606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TextBox 1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95900" y="698500"/>
            <a:ext cx="12827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TextBox 1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1612900"/>
            <a:ext cx="11684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TextBox 19"/>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45100" y="2540000"/>
            <a:ext cx="14986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TextBox 2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2100" y="977900"/>
            <a:ext cx="13335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TextBox 21"/>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800" y="177800"/>
            <a:ext cx="15113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TextBox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5900" y="2324100"/>
            <a:ext cx="2298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TextBox 22"/>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700" y="1320800"/>
            <a:ext cx="2260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TextBox 2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45300" y="698500"/>
            <a:ext cx="30480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TextBox 2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300" y="1447800"/>
            <a:ext cx="5156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TextBox 27"/>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18500" y="2032000"/>
            <a:ext cx="17780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Straight Connector 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254000"/>
            <a:ext cx="2667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Straight Connector 4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4600" y="279400"/>
            <a:ext cx="26670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TextBox 3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1100" y="952500"/>
            <a:ext cx="13462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TextBox 4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4900" y="2273300"/>
            <a:ext cx="3886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Straight Connector 48"/>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16600" y="266700"/>
            <a:ext cx="3937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Straight Connector 52"/>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42100" y="279400"/>
            <a:ext cx="2794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Straight Connector 69"/>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65700" y="254000"/>
            <a:ext cx="3556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Straight Connector 72"/>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66800" y="317500"/>
            <a:ext cx="2667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TextBox 44"/>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3600" y="901700"/>
            <a:ext cx="11557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Straight Connector 49"/>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44700" y="279400"/>
            <a:ext cx="4572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TextBox 77"/>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53200" y="254000"/>
            <a:ext cx="5905500"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title"/>
          </p:nvPr>
        </p:nvSpPr>
        <p:spPr/>
        <p:txBody>
          <a:bodyPr>
            <a:normAutofit/>
          </a:bodyPr>
          <a:lstStyle/>
          <a:p>
            <a:r>
              <a:rPr lang="en-US" b="1" i="1" dirty="0" smtClean="0"/>
              <a:t>Faculty Input to Date</a:t>
            </a:r>
            <a:endParaRPr lang="en-US" b="1" i="1" dirty="0"/>
          </a:p>
        </p:txBody>
      </p:sp>
      <p:sp>
        <p:nvSpPr>
          <p:cNvPr id="3" name="Content Placeholder 2"/>
          <p:cNvSpPr>
            <a:spLocks noGrp="1"/>
          </p:cNvSpPr>
          <p:nvPr>
            <p:ph sz="half" idx="1"/>
          </p:nvPr>
        </p:nvSpPr>
        <p:spPr/>
        <p:txBody>
          <a:bodyPr>
            <a:normAutofit fontScale="55000" lnSpcReduction="20000"/>
          </a:bodyPr>
          <a:lstStyle/>
          <a:p>
            <a:r>
              <a:rPr lang="en-US" b="1" dirty="0" smtClean="0"/>
              <a:t>Four Task Forces (Spring 2016-present)</a:t>
            </a:r>
          </a:p>
          <a:p>
            <a:pPr lvl="1"/>
            <a:r>
              <a:rPr lang="en-US" dirty="0" smtClean="0"/>
              <a:t>Task Force 1:  </a:t>
            </a:r>
            <a:r>
              <a:rPr lang="en-US" dirty="0" smtClean="0">
                <a:solidFill>
                  <a:srgbClr val="FF0000"/>
                </a:solidFill>
              </a:rPr>
              <a:t>11</a:t>
            </a:r>
            <a:r>
              <a:rPr lang="en-US" dirty="0" smtClean="0"/>
              <a:t> faculty (CLAS, COTA, CALS, DCP, HWCOE)</a:t>
            </a:r>
          </a:p>
          <a:p>
            <a:pPr lvl="1"/>
            <a:r>
              <a:rPr lang="en-US" dirty="0" smtClean="0"/>
              <a:t>Task Force 2:  </a:t>
            </a:r>
            <a:r>
              <a:rPr lang="en-US" dirty="0" smtClean="0">
                <a:solidFill>
                  <a:srgbClr val="FF0000"/>
                </a:solidFill>
              </a:rPr>
              <a:t>7</a:t>
            </a:r>
            <a:r>
              <a:rPr lang="en-US" dirty="0" smtClean="0"/>
              <a:t> faculty (COE, CLAS, CALS)</a:t>
            </a:r>
          </a:p>
          <a:p>
            <a:pPr lvl="1"/>
            <a:r>
              <a:rPr lang="en-US" dirty="0" smtClean="0"/>
              <a:t>Task Force 3: </a:t>
            </a:r>
            <a:r>
              <a:rPr lang="en-US" dirty="0" smtClean="0">
                <a:solidFill>
                  <a:srgbClr val="FF0000"/>
                </a:solidFill>
              </a:rPr>
              <a:t> 6 </a:t>
            </a:r>
            <a:r>
              <a:rPr lang="en-US" dirty="0" smtClean="0"/>
              <a:t>faculty (HHP, CLAS, PHHP, COE)</a:t>
            </a:r>
          </a:p>
          <a:p>
            <a:pPr lvl="1"/>
            <a:r>
              <a:rPr lang="en-US" dirty="0" smtClean="0"/>
              <a:t>Task Force 4:  </a:t>
            </a:r>
            <a:r>
              <a:rPr lang="en-US" dirty="0" smtClean="0">
                <a:solidFill>
                  <a:srgbClr val="FF0000"/>
                </a:solidFill>
              </a:rPr>
              <a:t>8</a:t>
            </a:r>
            <a:r>
              <a:rPr lang="en-US" dirty="0" smtClean="0"/>
              <a:t> faculty (COE, COTA, Libraries, CLAS, HWCOE)</a:t>
            </a:r>
          </a:p>
          <a:p>
            <a:pPr lvl="1"/>
            <a:endParaRPr lang="en-US" dirty="0" smtClean="0"/>
          </a:p>
          <a:p>
            <a:r>
              <a:rPr lang="en-US" b="1" dirty="0" smtClean="0"/>
              <a:t>COTA Faculty Retreat (September 2016)</a:t>
            </a:r>
          </a:p>
          <a:p>
            <a:endParaRPr lang="en-US" b="1" dirty="0" smtClean="0"/>
          </a:p>
          <a:p>
            <a:r>
              <a:rPr lang="en-US" b="1" dirty="0" smtClean="0"/>
              <a:t>UF Quest Conference</a:t>
            </a:r>
            <a:r>
              <a:rPr lang="en-US" b="1" dirty="0"/>
              <a:t> </a:t>
            </a:r>
            <a:r>
              <a:rPr lang="en-US" b="1" dirty="0" smtClean="0"/>
              <a:t>(November 2016)</a:t>
            </a:r>
          </a:p>
          <a:p>
            <a:pPr lvl="1"/>
            <a:r>
              <a:rPr lang="en-US" dirty="0" smtClean="0">
                <a:solidFill>
                  <a:srgbClr val="FF0000"/>
                </a:solidFill>
              </a:rPr>
              <a:t>38</a:t>
            </a:r>
            <a:r>
              <a:rPr lang="en-US" dirty="0" smtClean="0"/>
              <a:t> faculty (CLAS, CALS, HHP, PHHP, COTA, HWCOE, DCP, COE, JOUCO, Dentistry, Nursing)</a:t>
            </a:r>
          </a:p>
          <a:p>
            <a:pPr lvl="1"/>
            <a:endParaRPr lang="en-US" dirty="0" smtClean="0"/>
          </a:p>
          <a:p>
            <a:r>
              <a:rPr lang="en-US" b="1" dirty="0" smtClean="0"/>
              <a:t>CLAS Faculty Council (November 2016)</a:t>
            </a:r>
          </a:p>
          <a:p>
            <a:endParaRPr lang="en-US" b="1" dirty="0" smtClean="0"/>
          </a:p>
          <a:p>
            <a:r>
              <a:rPr lang="en-US" b="1" dirty="0" smtClean="0"/>
              <a:t>University Curriculum Committee, General Education Committee discussions</a:t>
            </a:r>
            <a:endParaRPr lang="en-US" dirty="0" smtClean="0"/>
          </a:p>
        </p:txBody>
      </p:sp>
      <p:sp>
        <p:nvSpPr>
          <p:cNvPr id="6" name="Content Placeholder 5"/>
          <p:cNvSpPr>
            <a:spLocks noGrp="1"/>
          </p:cNvSpPr>
          <p:nvPr>
            <p:ph sz="half" idx="2"/>
          </p:nvPr>
        </p:nvSpPr>
        <p:spPr/>
        <p:txBody>
          <a:bodyPr>
            <a:normAutofit fontScale="55000" lnSpcReduction="20000"/>
          </a:bodyPr>
          <a:lstStyle/>
          <a:p>
            <a:r>
              <a:rPr lang="en-US" b="1" dirty="0" smtClean="0"/>
              <a:t>Advisory </a:t>
            </a:r>
            <a:r>
              <a:rPr lang="en-US" b="1" dirty="0"/>
              <a:t>Council for Undergraduate Affairs discussions</a:t>
            </a:r>
          </a:p>
          <a:p>
            <a:endParaRPr lang="en-US" b="1" dirty="0"/>
          </a:p>
          <a:p>
            <a:r>
              <a:rPr lang="en-US" b="1" dirty="0"/>
              <a:t>Combined Working Groups (Spring 2017)</a:t>
            </a:r>
          </a:p>
          <a:p>
            <a:pPr lvl="1"/>
            <a:r>
              <a:rPr lang="en-US" dirty="0">
                <a:solidFill>
                  <a:srgbClr val="FF0000"/>
                </a:solidFill>
              </a:rPr>
              <a:t>9</a:t>
            </a:r>
            <a:r>
              <a:rPr lang="en-US" dirty="0"/>
              <a:t> faculty added to Task Forces 1 and 2 (CLAS)</a:t>
            </a:r>
          </a:p>
          <a:p>
            <a:pPr lvl="1"/>
            <a:endParaRPr lang="en-US" dirty="0"/>
          </a:p>
          <a:p>
            <a:r>
              <a:rPr lang="en-US" b="1" dirty="0"/>
              <a:t>Faculty Retreat (March 2017)</a:t>
            </a:r>
          </a:p>
          <a:p>
            <a:pPr lvl="1"/>
            <a:r>
              <a:rPr lang="en-US" dirty="0">
                <a:solidFill>
                  <a:srgbClr val="FF0000"/>
                </a:solidFill>
              </a:rPr>
              <a:t>31</a:t>
            </a:r>
            <a:r>
              <a:rPr lang="en-US" dirty="0"/>
              <a:t> faculty (CLAS, HWCOE, COTA, CALS, COE, CJC, PHHP, COTA, COB, DCP)</a:t>
            </a:r>
          </a:p>
          <a:p>
            <a:pPr lvl="1"/>
            <a:endParaRPr lang="en-US" dirty="0"/>
          </a:p>
          <a:p>
            <a:r>
              <a:rPr lang="en-US" b="1" dirty="0"/>
              <a:t>Academic Policy Council Presentation (February 2017)</a:t>
            </a:r>
          </a:p>
          <a:p>
            <a:endParaRPr lang="en-US" b="1" dirty="0"/>
          </a:p>
          <a:p>
            <a:r>
              <a:rPr lang="en-US" b="1" dirty="0"/>
              <a:t>Survey (May 5-present)</a:t>
            </a:r>
          </a:p>
          <a:p>
            <a:endParaRPr lang="en-US" dirty="0"/>
          </a:p>
          <a:p>
            <a:endParaRPr lang="en-US" dirty="0"/>
          </a:p>
        </p:txBody>
      </p:sp>
      <p:pic>
        <p:nvPicPr>
          <p:cNvPr id="4" name="Picture 3"/>
          <p:cNvPicPr>
            <a:picLocks noChangeAspect="1"/>
          </p:cNvPicPr>
          <p:nvPr/>
        </p:nvPicPr>
        <p:blipFill>
          <a:blip r:embed="rId3"/>
          <a:stretch>
            <a:fillRect/>
          </a:stretch>
        </p:blipFill>
        <p:spPr>
          <a:xfrm>
            <a:off x="6890401" y="3971332"/>
            <a:ext cx="2028094" cy="1679623"/>
          </a:xfrm>
          <a:prstGeom prst="rect">
            <a:avLst/>
          </a:prstGeom>
        </p:spPr>
      </p:pic>
    </p:spTree>
    <p:extLst>
      <p:ext uri="{BB962C8B-B14F-4D97-AF65-F5344CB8AC3E}">
        <p14:creationId xmlns:p14="http://schemas.microsoft.com/office/powerpoint/2010/main" val="798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2" name="Title 1"/>
          <p:cNvSpPr>
            <a:spLocks noGrp="1"/>
          </p:cNvSpPr>
          <p:nvPr>
            <p:ph type="title"/>
          </p:nvPr>
        </p:nvSpPr>
        <p:spPr>
          <a:xfrm>
            <a:off x="318499" y="155623"/>
            <a:ext cx="8686800" cy="1143000"/>
          </a:xfrm>
        </p:spPr>
        <p:txBody>
          <a:bodyPr>
            <a:normAutofit fontScale="90000"/>
          </a:bodyPr>
          <a:lstStyle/>
          <a:p>
            <a:r>
              <a:rPr lang="en-US" b="1" i="1" smtClean="0"/>
              <a:t>Initial Feedback from Survey of Faculty </a:t>
            </a:r>
            <a:endParaRPr lang="en-US" b="1" i="1" dirty="0"/>
          </a:p>
        </p:txBody>
      </p:sp>
      <p:sp>
        <p:nvSpPr>
          <p:cNvPr id="3" name="Content Placeholder 2"/>
          <p:cNvSpPr>
            <a:spLocks noGrp="1"/>
          </p:cNvSpPr>
          <p:nvPr>
            <p:ph idx="1"/>
          </p:nvPr>
        </p:nvSpPr>
        <p:spPr>
          <a:xfrm>
            <a:off x="457200" y="1357572"/>
            <a:ext cx="8229600" cy="4525963"/>
          </a:xfrm>
        </p:spPr>
        <p:txBody>
          <a:bodyPr/>
          <a:lstStyle/>
          <a:p>
            <a:r>
              <a:rPr lang="en-US" dirty="0" smtClean="0"/>
              <a:t>Number of respondents: 33 </a:t>
            </a:r>
          </a:p>
          <a:p>
            <a:endParaRPr lang="en-US" dirty="0" smtClean="0"/>
          </a:p>
          <a:p>
            <a:r>
              <a:rPr lang="en-US" dirty="0" smtClean="0"/>
              <a:t>Colleges:  CLAS, HWCOE, Pharmacy, PHHP, COM, CJC</a:t>
            </a:r>
          </a:p>
          <a:p>
            <a:endParaRPr lang="en-US" dirty="0"/>
          </a:p>
        </p:txBody>
      </p:sp>
      <p:pic>
        <p:nvPicPr>
          <p:cNvPr id="4" name="Picture 3"/>
          <p:cNvPicPr>
            <a:picLocks noChangeAspect="1"/>
          </p:cNvPicPr>
          <p:nvPr/>
        </p:nvPicPr>
        <p:blipFill>
          <a:blip r:embed="rId3"/>
          <a:stretch>
            <a:fillRect/>
          </a:stretch>
        </p:blipFill>
        <p:spPr>
          <a:xfrm>
            <a:off x="7115906" y="4834361"/>
            <a:ext cx="2028094" cy="1679623"/>
          </a:xfrm>
          <a:prstGeom prst="rect">
            <a:avLst/>
          </a:prstGeom>
        </p:spPr>
      </p:pic>
    </p:spTree>
    <p:extLst>
      <p:ext uri="{BB962C8B-B14F-4D97-AF65-F5344CB8AC3E}">
        <p14:creationId xmlns:p14="http://schemas.microsoft.com/office/powerpoint/2010/main" val="875239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50445"/>
          </a:xfrm>
          <a:prstGeom prst="rect">
            <a:avLst/>
          </a:prstGeom>
          <a:ln>
            <a:noFill/>
          </a:ln>
        </p:spPr>
      </p:pic>
      <p:sp>
        <p:nvSpPr>
          <p:cNvPr id="2" name="Title 1"/>
          <p:cNvSpPr>
            <a:spLocks noGrp="1"/>
          </p:cNvSpPr>
          <p:nvPr>
            <p:ph type="title"/>
          </p:nvPr>
        </p:nvSpPr>
        <p:spPr/>
        <p:txBody>
          <a:bodyPr>
            <a:noAutofit/>
          </a:bodyPr>
          <a:lstStyle/>
          <a:p>
            <a:r>
              <a:rPr lang="en-US" sz="1800" dirty="0"/>
              <a:t/>
            </a:r>
            <a:br>
              <a:rPr lang="en-US" sz="1800" dirty="0"/>
            </a:br>
            <a:endParaRPr lang="en-US" sz="1800" dirty="0"/>
          </a:p>
        </p:txBody>
      </p:sp>
      <p:sp>
        <p:nvSpPr>
          <p:cNvPr id="3" name="Content Placeholder 2"/>
          <p:cNvSpPr>
            <a:spLocks noGrp="1"/>
          </p:cNvSpPr>
          <p:nvPr>
            <p:ph sz="half" idx="1"/>
          </p:nvPr>
        </p:nvSpPr>
        <p:spPr>
          <a:xfrm>
            <a:off x="397267" y="1523145"/>
            <a:ext cx="4038600" cy="5432059"/>
          </a:xfrm>
        </p:spPr>
        <p:txBody>
          <a:bodyPr>
            <a:normAutofit fontScale="62500" lnSpcReduction="20000"/>
          </a:bodyPr>
          <a:lstStyle/>
          <a:p>
            <a:r>
              <a:rPr lang="en-US" dirty="0" smtClean="0"/>
              <a:t>Do you believe that the proposed UF Quest framework </a:t>
            </a:r>
            <a:r>
              <a:rPr lang="en-US" b="1" dirty="0" smtClean="0">
                <a:solidFill>
                  <a:schemeClr val="tx2"/>
                </a:solidFill>
              </a:rPr>
              <a:t>honors the recommendations provided by the UF Undergraduate Task Force </a:t>
            </a:r>
            <a:r>
              <a:rPr lang="en-US" dirty="0" smtClean="0"/>
              <a:t>in 2010?</a:t>
            </a:r>
          </a:p>
          <a:p>
            <a:endParaRPr lang="en-US" dirty="0" smtClean="0"/>
          </a:p>
          <a:p>
            <a:r>
              <a:rPr lang="en-US" dirty="0" smtClean="0"/>
              <a:t>Do you believe that the proposed UF Quest framework </a:t>
            </a:r>
            <a:r>
              <a:rPr lang="en-US" b="1" dirty="0" smtClean="0">
                <a:solidFill>
                  <a:schemeClr val="tx2"/>
                </a:solidFill>
              </a:rPr>
              <a:t>honors the vision and mission of undergraduate education at UF</a:t>
            </a:r>
            <a:r>
              <a:rPr lang="en-US" dirty="0" smtClean="0"/>
              <a:t>?</a:t>
            </a:r>
          </a:p>
          <a:p>
            <a:endParaRPr lang="en-US" dirty="0" smtClean="0"/>
          </a:p>
          <a:p>
            <a:r>
              <a:rPr lang="en-US" dirty="0" smtClean="0"/>
              <a:t>Can you </a:t>
            </a:r>
            <a:r>
              <a:rPr lang="en-US" b="1" dirty="0" smtClean="0">
                <a:solidFill>
                  <a:schemeClr val="tx2"/>
                </a:solidFill>
              </a:rPr>
              <a:t>suggest approaches</a:t>
            </a:r>
            <a:r>
              <a:rPr lang="en-US" dirty="0" smtClean="0"/>
              <a:t> to be included in UF Quest to provide students the opportunity to be guided by the following core values put forward by the 2010 UF Undergraduate Education Task Force:  </a:t>
            </a:r>
            <a:r>
              <a:rPr lang="en-US" b="1" dirty="0" smtClean="0">
                <a:solidFill>
                  <a:schemeClr val="tx2"/>
                </a:solidFill>
              </a:rPr>
              <a:t>Creativity, Diversity, Engagement, </a:t>
            </a:r>
            <a:r>
              <a:rPr lang="en-US" b="1" dirty="0">
                <a:solidFill>
                  <a:schemeClr val="tx2"/>
                </a:solidFill>
              </a:rPr>
              <a:t>Intellectual Curiosity, Leadership, and Responsibility</a:t>
            </a:r>
            <a:r>
              <a:rPr lang="en-US" dirty="0"/>
              <a:t>?</a:t>
            </a:r>
          </a:p>
          <a:p>
            <a:endParaRPr lang="en-US" dirty="0"/>
          </a:p>
          <a:p>
            <a:endParaRPr lang="en-US" dirty="0"/>
          </a:p>
        </p:txBody>
      </p:sp>
      <p:sp>
        <p:nvSpPr>
          <p:cNvPr id="9" name="Content Placeholder 8"/>
          <p:cNvSpPr>
            <a:spLocks noGrp="1"/>
          </p:cNvSpPr>
          <p:nvPr>
            <p:ph sz="half" idx="2"/>
          </p:nvPr>
        </p:nvSpPr>
        <p:spPr>
          <a:xfrm>
            <a:off x="4648200" y="1600200"/>
            <a:ext cx="4038600" cy="4893067"/>
          </a:xfrm>
        </p:spPr>
        <p:txBody>
          <a:bodyPr>
            <a:normAutofit fontScale="62500" lnSpcReduction="20000"/>
          </a:bodyPr>
          <a:lstStyle/>
          <a:p>
            <a:r>
              <a:rPr lang="en-US" dirty="0" smtClean="0"/>
              <a:t>What </a:t>
            </a:r>
            <a:r>
              <a:rPr lang="en-US" dirty="0"/>
              <a:t>do you perceive to be the </a:t>
            </a:r>
            <a:r>
              <a:rPr lang="en-US" b="1" dirty="0">
                <a:solidFill>
                  <a:schemeClr val="tx2"/>
                </a:solidFill>
              </a:rPr>
              <a:t>benefits</a:t>
            </a:r>
            <a:r>
              <a:rPr lang="en-US" dirty="0"/>
              <a:t> of the proposed UF Quest program for our students</a:t>
            </a:r>
            <a:r>
              <a:rPr lang="en-US" dirty="0" smtClean="0"/>
              <a:t>?</a:t>
            </a:r>
          </a:p>
          <a:p>
            <a:endParaRPr lang="en-US" dirty="0"/>
          </a:p>
          <a:p>
            <a:r>
              <a:rPr lang="en-US" dirty="0"/>
              <a:t>What are your </a:t>
            </a:r>
            <a:r>
              <a:rPr lang="en-US" b="1" dirty="0">
                <a:solidFill>
                  <a:schemeClr val="tx2"/>
                </a:solidFill>
              </a:rPr>
              <a:t>primary concerns </a:t>
            </a:r>
            <a:r>
              <a:rPr lang="en-US" dirty="0"/>
              <a:t>about the proposed UF Quest program</a:t>
            </a:r>
            <a:r>
              <a:rPr lang="en-US" dirty="0" smtClean="0"/>
              <a:t>?</a:t>
            </a:r>
          </a:p>
          <a:p>
            <a:endParaRPr lang="en-US" dirty="0"/>
          </a:p>
          <a:p>
            <a:r>
              <a:rPr lang="en-US" dirty="0"/>
              <a:t>Please </a:t>
            </a:r>
            <a:r>
              <a:rPr lang="en-US" b="1" dirty="0">
                <a:solidFill>
                  <a:schemeClr val="tx2"/>
                </a:solidFill>
              </a:rPr>
              <a:t>suggest any improvement </a:t>
            </a:r>
            <a:r>
              <a:rPr lang="en-US" dirty="0"/>
              <a:t>to the proposed UF Quest framework</a:t>
            </a:r>
            <a:r>
              <a:rPr lang="en-US" dirty="0" smtClean="0"/>
              <a:t>.</a:t>
            </a:r>
          </a:p>
          <a:p>
            <a:endParaRPr lang="en-US" dirty="0" smtClean="0"/>
          </a:p>
          <a:p>
            <a:r>
              <a:rPr lang="en-US" dirty="0" smtClean="0"/>
              <a:t>Please include any </a:t>
            </a:r>
            <a:r>
              <a:rPr lang="en-US" b="1" dirty="0" smtClean="0">
                <a:solidFill>
                  <a:schemeClr val="tx2"/>
                </a:solidFill>
              </a:rPr>
              <a:t>additional constructive comments </a:t>
            </a:r>
            <a:r>
              <a:rPr lang="en-US" dirty="0" smtClean="0"/>
              <a:t>about the UF Quest program that may be helpful in the development and implementation stages of the program.  </a:t>
            </a:r>
            <a:endParaRPr lang="en-US" dirty="0"/>
          </a:p>
          <a:p>
            <a:endParaRPr lang="en-US" dirty="0"/>
          </a:p>
        </p:txBody>
      </p:sp>
      <p:sp>
        <p:nvSpPr>
          <p:cNvPr id="5" name="Title 1"/>
          <p:cNvSpPr txBox="1">
            <a:spLocks/>
          </p:cNvSpPr>
          <p:nvPr/>
        </p:nvSpPr>
        <p:spPr>
          <a:xfrm>
            <a:off x="609600" y="423947"/>
            <a:ext cx="6837452" cy="809284"/>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dirty="0" smtClean="0"/>
              <a:t>Initial Faculty Survey Comments:  7 Questions</a:t>
            </a:r>
            <a:endParaRPr lang="en-US" b="1" i="1" dirty="0"/>
          </a:p>
        </p:txBody>
      </p:sp>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7080803" y="6326"/>
            <a:ext cx="2028094" cy="1679623"/>
          </a:xfrm>
          <a:prstGeom prst="rect">
            <a:avLst/>
          </a:prstGeom>
        </p:spPr>
      </p:pic>
      <p:sp>
        <p:nvSpPr>
          <p:cNvPr id="8" name="Content Placeholder 2"/>
          <p:cNvSpPr txBox="1">
            <a:spLocks/>
          </p:cNvSpPr>
          <p:nvPr/>
        </p:nvSpPr>
        <p:spPr>
          <a:xfrm>
            <a:off x="184934" y="1006867"/>
            <a:ext cx="8101173" cy="50137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78146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6" name="Title 5"/>
          <p:cNvSpPr>
            <a:spLocks noGrp="1"/>
          </p:cNvSpPr>
          <p:nvPr>
            <p:ph type="title"/>
          </p:nvPr>
        </p:nvSpPr>
        <p:spPr>
          <a:xfrm>
            <a:off x="457200" y="274637"/>
            <a:ext cx="7073757" cy="771549"/>
          </a:xfrm>
        </p:spPr>
        <p:txBody>
          <a:bodyPr>
            <a:normAutofit fontScale="90000"/>
          </a:bodyPr>
          <a:lstStyle/>
          <a:p>
            <a:r>
              <a:rPr lang="en-US" sz="3600" b="1" i="1" dirty="0" smtClean="0"/>
              <a:t>Observations and Identified Challenges</a:t>
            </a:r>
            <a:endParaRPr lang="en-US" sz="3600" b="1" i="1" dirty="0"/>
          </a:p>
        </p:txBody>
      </p:sp>
      <p:sp>
        <p:nvSpPr>
          <p:cNvPr id="7" name="Text Placeholder 6"/>
          <p:cNvSpPr>
            <a:spLocks noGrp="1"/>
          </p:cNvSpPr>
          <p:nvPr>
            <p:ph type="body" idx="1"/>
          </p:nvPr>
        </p:nvSpPr>
        <p:spPr>
          <a:xfrm>
            <a:off x="457200" y="967521"/>
            <a:ext cx="4040188" cy="639762"/>
          </a:xfrm>
        </p:spPr>
        <p:txBody>
          <a:bodyPr/>
          <a:lstStyle/>
          <a:p>
            <a:r>
              <a:rPr lang="en-US" dirty="0" smtClean="0"/>
              <a:t>Observations</a:t>
            </a:r>
            <a:endParaRPr lang="en-US" dirty="0"/>
          </a:p>
        </p:txBody>
      </p:sp>
      <p:sp>
        <p:nvSpPr>
          <p:cNvPr id="8" name="Content Placeholder 7"/>
          <p:cNvSpPr>
            <a:spLocks noGrp="1"/>
          </p:cNvSpPr>
          <p:nvPr>
            <p:ph sz="half" idx="2"/>
          </p:nvPr>
        </p:nvSpPr>
        <p:spPr>
          <a:xfrm>
            <a:off x="457200" y="1657101"/>
            <a:ext cx="4040188" cy="4682054"/>
          </a:xfrm>
        </p:spPr>
        <p:txBody>
          <a:bodyPr>
            <a:normAutofit fontScale="85000" lnSpcReduction="20000"/>
          </a:bodyPr>
          <a:lstStyle/>
          <a:p>
            <a:r>
              <a:rPr lang="en-US" dirty="0" smtClean="0"/>
              <a:t>Soft-core, course fluff, over-determined, watered-down, top-down, narrowly focused</a:t>
            </a:r>
          </a:p>
          <a:p>
            <a:r>
              <a:rPr lang="en-US" dirty="0"/>
              <a:t>Opportunities to help students mature, have high awareness of civic involvement, critically think, write at the collegiate level, see interdisciplinary approaches, bonding with faculty and campus, explore topics of interest, be </a:t>
            </a:r>
            <a:r>
              <a:rPr lang="en-US" dirty="0" smtClean="0"/>
              <a:t>well-rounded, be prepared for career, unique UF experience, to be better than we are, in self-analysis and growth</a:t>
            </a:r>
            <a:endParaRPr lang="en-US" dirty="0"/>
          </a:p>
          <a:p>
            <a:r>
              <a:rPr lang="en-US" dirty="0" smtClean="0"/>
              <a:t>Establishes opportunity to force students to “leave home” and adopt new perspectives</a:t>
            </a:r>
          </a:p>
          <a:p>
            <a:endParaRPr lang="en-US" dirty="0" smtClean="0"/>
          </a:p>
          <a:p>
            <a:endParaRPr lang="en-US" dirty="0" smtClean="0"/>
          </a:p>
          <a:p>
            <a:endParaRPr lang="en-US" dirty="0" smtClean="0"/>
          </a:p>
          <a:p>
            <a:endParaRPr lang="en-US" dirty="0"/>
          </a:p>
        </p:txBody>
      </p:sp>
      <p:sp>
        <p:nvSpPr>
          <p:cNvPr id="9" name="Text Placeholder 8"/>
          <p:cNvSpPr>
            <a:spLocks noGrp="1"/>
          </p:cNvSpPr>
          <p:nvPr>
            <p:ph type="body" sz="quarter" idx="3"/>
          </p:nvPr>
        </p:nvSpPr>
        <p:spPr>
          <a:xfrm>
            <a:off x="4645025" y="994616"/>
            <a:ext cx="4041775" cy="639762"/>
          </a:xfrm>
        </p:spPr>
        <p:txBody>
          <a:bodyPr/>
          <a:lstStyle/>
          <a:p>
            <a:r>
              <a:rPr lang="en-US" dirty="0" smtClean="0"/>
              <a:t>Challenges</a:t>
            </a:r>
            <a:endParaRPr lang="en-US" dirty="0"/>
          </a:p>
        </p:txBody>
      </p:sp>
      <p:sp>
        <p:nvSpPr>
          <p:cNvPr id="10" name="Content Placeholder 9"/>
          <p:cNvSpPr>
            <a:spLocks noGrp="1"/>
          </p:cNvSpPr>
          <p:nvPr>
            <p:ph sz="quarter" idx="4"/>
          </p:nvPr>
        </p:nvSpPr>
        <p:spPr>
          <a:xfrm>
            <a:off x="4645024" y="1634378"/>
            <a:ext cx="4041775" cy="4458196"/>
          </a:xfrm>
        </p:spPr>
        <p:txBody>
          <a:bodyPr>
            <a:normAutofit lnSpcReduction="10000"/>
          </a:bodyPr>
          <a:lstStyle/>
          <a:p>
            <a:r>
              <a:rPr lang="en-US" dirty="0" smtClean="0"/>
              <a:t>Inspiring and engaging students, rather than the opposite</a:t>
            </a:r>
          </a:p>
          <a:p>
            <a:r>
              <a:rPr lang="en-US" dirty="0" smtClean="0"/>
              <a:t>Cooperation at all levels</a:t>
            </a:r>
          </a:p>
          <a:p>
            <a:r>
              <a:rPr lang="en-US" dirty="0" smtClean="0"/>
              <a:t>Protecting departmental resources and the humanities</a:t>
            </a:r>
          </a:p>
          <a:p>
            <a:r>
              <a:rPr lang="en-US" dirty="0" smtClean="0"/>
              <a:t>Protecting students in programs with already high total credit hours</a:t>
            </a:r>
          </a:p>
          <a:p>
            <a:r>
              <a:rPr lang="en-US" dirty="0" smtClean="0"/>
              <a:t>Ensuring appropriate faculty expertise</a:t>
            </a:r>
          </a:p>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7344506" y="6326"/>
            <a:ext cx="2028094" cy="1679623"/>
          </a:xfrm>
          <a:prstGeom prst="rect">
            <a:avLst/>
          </a:prstGeom>
        </p:spPr>
      </p:pic>
    </p:spTree>
    <p:extLst>
      <p:ext uri="{BB962C8B-B14F-4D97-AF65-F5344CB8AC3E}">
        <p14:creationId xmlns:p14="http://schemas.microsoft.com/office/powerpoint/2010/main" val="120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3552</TotalTime>
  <Words>762</Words>
  <Application>Microsoft Macintosh PowerPoint</Application>
  <PresentationFormat>On-screen Show (4:3)</PresentationFormat>
  <Paragraphs>113</Paragraphs>
  <Slides>12</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Calibri</vt:lpstr>
      <vt:lpstr>Arial</vt:lpstr>
      <vt:lpstr>Office Theme</vt:lpstr>
      <vt:lpstr>Worksheet</vt:lpstr>
      <vt:lpstr>UF Quest:  Faculty Senate Presentation 3</vt:lpstr>
      <vt:lpstr>PowerPoint Presentation</vt:lpstr>
      <vt:lpstr>PowerPoint Presentation</vt:lpstr>
      <vt:lpstr>Purpose of Today’s Presentation</vt:lpstr>
      <vt:lpstr>PowerPoint Presentation</vt:lpstr>
      <vt:lpstr>Faculty Input to Date</vt:lpstr>
      <vt:lpstr>Initial Feedback from Survey of Faculty </vt:lpstr>
      <vt:lpstr> </vt:lpstr>
      <vt:lpstr>Observations and Identified Challenges</vt:lpstr>
      <vt:lpstr>Desired Elements</vt:lpstr>
      <vt:lpstr>Forthcoming Faculty Senate Engagement</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Elecia</dc:creator>
  <cp:lastModifiedBy>Angela Lindner</cp:lastModifiedBy>
  <cp:revision>160</cp:revision>
  <cp:lastPrinted>2017-05-11T16:39:28Z</cp:lastPrinted>
  <dcterms:created xsi:type="dcterms:W3CDTF">2016-11-23T15:52:20Z</dcterms:created>
  <dcterms:modified xsi:type="dcterms:W3CDTF">2017-09-21T19:58:53Z</dcterms:modified>
</cp:coreProperties>
</file>